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69" r:id="rId3"/>
    <p:sldId id="270" r:id="rId4"/>
    <p:sldId id="271" r:id="rId5"/>
    <p:sldId id="272" r:id="rId6"/>
    <p:sldId id="273" r:id="rId7"/>
    <p:sldId id="274" r:id="rId8"/>
    <p:sldId id="275" r:id="rId9"/>
    <p:sldId id="276" r:id="rId10"/>
    <p:sldId id="277" r:id="rId11"/>
    <p:sldId id="279"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8"/>
    <p:restoredTop sz="94150"/>
  </p:normalViewPr>
  <p:slideViewPr>
    <p:cSldViewPr snapToGrid="0" snapToObjects="1">
      <p:cViewPr varScale="1">
        <p:scale>
          <a:sx n="142" d="100"/>
          <a:sy n="142" d="100"/>
        </p:scale>
        <p:origin x="161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549DA4-92F7-5142-BC07-D017BC38878B}" type="slidenum">
              <a:rPr lang="en-US" smtClean="0"/>
              <a:t>1</a:t>
            </a:fld>
            <a:endParaRPr lang="en-US"/>
          </a:p>
        </p:txBody>
      </p:sp>
    </p:spTree>
    <p:extLst>
      <p:ext uri="{BB962C8B-B14F-4D97-AF65-F5344CB8AC3E}">
        <p14:creationId xmlns:p14="http://schemas.microsoft.com/office/powerpoint/2010/main" val="380264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7</a:t>
            </a:r>
          </a:p>
        </p:txBody>
      </p:sp>
      <p:sp>
        <p:nvSpPr>
          <p:cNvPr id="3" name="Subtitle 2"/>
          <p:cNvSpPr>
            <a:spLocks noGrp="1"/>
          </p:cNvSpPr>
          <p:nvPr>
            <p:ph type="subTitle" idx="1"/>
          </p:nvPr>
        </p:nvSpPr>
        <p:spPr>
          <a:xfrm>
            <a:off x="2787395" y="2514600"/>
            <a:ext cx="6029433" cy="1398511"/>
          </a:xfrm>
        </p:spPr>
        <p:txBody>
          <a:bodyPr/>
          <a:lstStyle/>
          <a:p>
            <a:pPr algn="l"/>
            <a:r>
              <a:rPr lang="en-US" sz="4800" dirty="0">
                <a:latin typeface="Lato Black" panose="020F0502020204030203" pitchFamily="34" charset="0"/>
                <a:ea typeface="Lato Black" panose="020F0502020204030203" pitchFamily="34" charset="0"/>
                <a:cs typeface="Lato Black" panose="020F0502020204030203" pitchFamily="34" charset="0"/>
              </a:rPr>
              <a:t>Advanced Training</a:t>
            </a:r>
          </a:p>
          <a:p>
            <a:pPr algn="l"/>
            <a:r>
              <a:rPr lang="en-US" dirty="0">
                <a:latin typeface="D-DIN Condensed" panose="020B0504030202030204" pitchFamily="34" charset="77"/>
                <a:ea typeface="Lato Black" panose="020F0502020204030203" pitchFamily="34" charset="0"/>
                <a:cs typeface="Lato Black" panose="020F0502020204030203" pitchFamily="34" charset="0"/>
              </a:rPr>
              <a:t>MARK 9:1-10:45</a:t>
            </a: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657397-8B41-F2CF-5794-C25EB77D1811}"/>
              </a:ext>
            </a:extLst>
          </p:cNvPr>
          <p:cNvSpPr txBox="1"/>
          <p:nvPr/>
        </p:nvSpPr>
        <p:spPr>
          <a:xfrm>
            <a:off x="3188043" y="1285103"/>
            <a:ext cx="184731" cy="369332"/>
          </a:xfrm>
          <a:prstGeom prst="rect">
            <a:avLst/>
          </a:prstGeom>
          <a:noFill/>
        </p:spPr>
        <p:txBody>
          <a:bodyPr wrap="none" rtlCol="0">
            <a:spAutoFit/>
          </a:bodyPr>
          <a:lstStyle/>
          <a:p>
            <a:endParaRPr lang="en-US"/>
          </a:p>
        </p:txBody>
      </p:sp>
      <p:sp>
        <p:nvSpPr>
          <p:cNvPr id="2" name="TextBox 1">
            <a:extLst>
              <a:ext uri="{FF2B5EF4-FFF2-40B4-BE49-F238E27FC236}">
                <a16:creationId xmlns:a16="http://schemas.microsoft.com/office/drawing/2014/main" id="{B9B6ED5D-B0CB-F740-A283-7A59803BFF46}"/>
              </a:ext>
            </a:extLst>
          </p:cNvPr>
          <p:cNvSpPr txBox="1"/>
          <p:nvPr/>
        </p:nvSpPr>
        <p:spPr>
          <a:xfrm>
            <a:off x="950259" y="1568824"/>
            <a:ext cx="7243482" cy="1754326"/>
          </a:xfrm>
          <a:prstGeom prst="rect">
            <a:avLst/>
          </a:prstGeom>
          <a:noFill/>
        </p:spPr>
        <p:txBody>
          <a:bodyPr wrap="square" rtlCol="0">
            <a:spAutoFit/>
          </a:bodyPr>
          <a:lstStyle/>
          <a:p>
            <a:pPr algn="ctr"/>
            <a:r>
              <a:rPr lang="en-US" sz="5400" dirty="0">
                <a:latin typeface="Lato" panose="020F0502020204030203" pitchFamily="34" charset="0"/>
                <a:ea typeface="Lato" panose="020F0502020204030203" pitchFamily="34" charset="0"/>
                <a:cs typeface="Lato" panose="020F0502020204030203" pitchFamily="34" charset="0"/>
              </a:rPr>
              <a:t>We should serve others </a:t>
            </a:r>
            <a:r>
              <a:rPr lang="en-US" sz="5400" b="1" dirty="0">
                <a:latin typeface="Lato" panose="020F0502020204030203" pitchFamily="34" charset="0"/>
                <a:ea typeface="Lato" panose="020F0502020204030203" pitchFamily="34" charset="0"/>
                <a:cs typeface="Lato" panose="020F0502020204030203" pitchFamily="34" charset="0"/>
              </a:rPr>
              <a:t>like Jesus did</a:t>
            </a:r>
            <a:r>
              <a:rPr lang="en-US" sz="5400" dirty="0">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3587050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8DC91-91CE-4473-8738-3CBCAD8494E1}"/>
              </a:ext>
            </a:extLst>
          </p:cNvPr>
          <p:cNvSpPr>
            <a:spLocks noGrp="1"/>
          </p:cNvSpPr>
          <p:nvPr>
            <p:ph type="title"/>
          </p:nvPr>
        </p:nvSpPr>
        <p:spPr/>
        <p:txBody>
          <a:bodyPr/>
          <a:lstStyle/>
          <a:p>
            <a:r>
              <a:rPr lang="en-US" dirty="0"/>
              <a:t>Key Terms</a:t>
            </a:r>
          </a:p>
        </p:txBody>
      </p:sp>
      <p:sp>
        <p:nvSpPr>
          <p:cNvPr id="3" name="Text Placeholder 2">
            <a:extLst>
              <a:ext uri="{FF2B5EF4-FFF2-40B4-BE49-F238E27FC236}">
                <a16:creationId xmlns:a16="http://schemas.microsoft.com/office/drawing/2014/main" id="{E7601CD8-F17C-4ECC-A429-A90532498B84}"/>
              </a:ext>
            </a:extLst>
          </p:cNvPr>
          <p:cNvSpPr>
            <a:spLocks noGrp="1"/>
          </p:cNvSpPr>
          <p:nvPr>
            <p:ph type="body" sz="quarter" idx="10"/>
          </p:nvPr>
        </p:nvSpPr>
        <p:spPr>
          <a:xfrm>
            <a:off x="598230" y="1367978"/>
            <a:ext cx="5533370" cy="3642243"/>
          </a:xfrm>
        </p:spPr>
        <p:txBody>
          <a:bodyPr>
            <a:normAutofit/>
          </a:bodyPr>
          <a:lstStyle/>
          <a:p>
            <a:pPr>
              <a:spcAft>
                <a:spcPts val="1200"/>
              </a:spcAft>
            </a:pPr>
            <a:r>
              <a:rPr lang="en-US" b="1" dirty="0"/>
              <a:t>Transfiguration</a:t>
            </a:r>
            <a:r>
              <a:rPr lang="en-US" dirty="0"/>
              <a:t> — </a:t>
            </a:r>
            <a:br>
              <a:rPr lang="en-US" dirty="0"/>
            </a:br>
            <a:r>
              <a:rPr lang="en-US" dirty="0"/>
              <a:t>Transforming into something more beautiful</a:t>
            </a:r>
          </a:p>
          <a:p>
            <a:pPr>
              <a:spcAft>
                <a:spcPts val="1200"/>
              </a:spcAft>
            </a:pPr>
            <a:r>
              <a:rPr lang="en-US" b="1" dirty="0"/>
              <a:t>Rebellious</a:t>
            </a:r>
            <a:r>
              <a:rPr lang="en-US" dirty="0"/>
              <a:t> — </a:t>
            </a:r>
            <a:br>
              <a:rPr lang="en-US" dirty="0"/>
            </a:br>
            <a:r>
              <a:rPr lang="en-US" dirty="0"/>
              <a:t>When a person resists or breaks the rules</a:t>
            </a:r>
          </a:p>
        </p:txBody>
      </p:sp>
      <p:pic>
        <p:nvPicPr>
          <p:cNvPr id="4" name="Picture 3">
            <a:extLst>
              <a:ext uri="{FF2B5EF4-FFF2-40B4-BE49-F238E27FC236}">
                <a16:creationId xmlns:a16="http://schemas.microsoft.com/office/drawing/2014/main" id="{960C62C0-FCCA-606A-24A3-0EE23189A8A8}"/>
              </a:ext>
            </a:extLst>
          </p:cNvPr>
          <p:cNvPicPr>
            <a:picLocks noChangeAspect="1"/>
          </p:cNvPicPr>
          <p:nvPr/>
        </p:nvPicPr>
        <p:blipFill>
          <a:blip r:embed="rId2"/>
          <a:stretch>
            <a:fillRect/>
          </a:stretch>
        </p:blipFill>
        <p:spPr>
          <a:xfrm>
            <a:off x="5589078" y="125969"/>
            <a:ext cx="3280344" cy="2571750"/>
          </a:xfrm>
          <a:prstGeom prst="rect">
            <a:avLst/>
          </a:prstGeom>
        </p:spPr>
      </p:pic>
    </p:spTree>
    <p:extLst>
      <p:ext uri="{BB962C8B-B14F-4D97-AF65-F5344CB8AC3E}">
        <p14:creationId xmlns:p14="http://schemas.microsoft.com/office/powerpoint/2010/main" val="3025040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0D9BC5E8-6F8C-697D-F6CD-A09330491E7F}"/>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C52C1B5A-D2EB-CD81-0AB3-A4DCE93DB55E}"/>
              </a:ext>
            </a:extLst>
          </p:cNvPr>
          <p:cNvSpPr>
            <a:spLocks noGrp="1"/>
          </p:cNvSpPr>
          <p:nvPr>
            <p:ph type="body" sz="quarter" idx="11"/>
          </p:nvPr>
        </p:nvSpPr>
        <p:spPr>
          <a:xfrm>
            <a:off x="713221" y="4109637"/>
            <a:ext cx="4156042" cy="522988"/>
          </a:xfrm>
        </p:spPr>
        <p:txBody>
          <a:bodyPr/>
          <a:lstStyle/>
          <a:p>
            <a:r>
              <a:rPr lang="en-US" dirty="0"/>
              <a:t>– Mark 12:30-31</a:t>
            </a:r>
          </a:p>
        </p:txBody>
      </p:sp>
    </p:spTree>
    <p:extLst>
      <p:ext uri="{BB962C8B-B14F-4D97-AF65-F5344CB8AC3E}">
        <p14:creationId xmlns:p14="http://schemas.microsoft.com/office/powerpoint/2010/main" val="1358539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8A43E1B-E1B8-0593-218D-B523FEFB73DE}"/>
              </a:ext>
            </a:extLst>
          </p:cNvPr>
          <p:cNvSpPr>
            <a:spLocks noGrp="1"/>
          </p:cNvSpPr>
          <p:nvPr>
            <p:ph type="title"/>
          </p:nvPr>
        </p:nvSpPr>
        <p:spPr>
          <a:xfrm>
            <a:off x="598230" y="205979"/>
            <a:ext cx="7913430" cy="857250"/>
          </a:xfrm>
        </p:spPr>
        <p:txBody>
          <a:bodyPr/>
          <a:lstStyle/>
          <a:p>
            <a:r>
              <a:rPr lang="en-US" dirty="0"/>
              <a:t>Apostles’ Advanced Training</a:t>
            </a:r>
          </a:p>
        </p:txBody>
      </p:sp>
      <p:sp>
        <p:nvSpPr>
          <p:cNvPr id="10" name="Text Placeholder 2">
            <a:extLst>
              <a:ext uri="{FF2B5EF4-FFF2-40B4-BE49-F238E27FC236}">
                <a16:creationId xmlns:a16="http://schemas.microsoft.com/office/drawing/2014/main" id="{2975DE28-B9E6-3CAA-13E7-C0F5C09FB183}"/>
              </a:ext>
            </a:extLst>
          </p:cNvPr>
          <p:cNvSpPr>
            <a:spLocks noGrp="1"/>
          </p:cNvSpPr>
          <p:nvPr>
            <p:ph type="body" sz="quarter" idx="10"/>
          </p:nvPr>
        </p:nvSpPr>
        <p:spPr>
          <a:xfrm>
            <a:off x="598488" y="1251437"/>
            <a:ext cx="7913687" cy="3642243"/>
          </a:xfrm>
        </p:spPr>
        <p:txBody>
          <a:bodyPr/>
          <a:lstStyle/>
          <a:p>
            <a:pPr>
              <a:lnSpc>
                <a:spcPct val="150000"/>
              </a:lnSpc>
            </a:pPr>
            <a:r>
              <a:rPr lang="en-US" dirty="0"/>
              <a:t>The Apostles chose to follow Jesus</a:t>
            </a:r>
          </a:p>
          <a:p>
            <a:pPr>
              <a:lnSpc>
                <a:spcPct val="150000"/>
              </a:lnSpc>
            </a:pPr>
            <a:r>
              <a:rPr lang="en-US" dirty="0"/>
              <a:t>They were learning who He really is</a:t>
            </a:r>
          </a:p>
          <a:p>
            <a:pPr>
              <a:lnSpc>
                <a:spcPct val="150000"/>
              </a:lnSpc>
            </a:pPr>
            <a:r>
              <a:rPr lang="en-US" dirty="0"/>
              <a:t>Jesus helped them grow in faith</a:t>
            </a:r>
          </a:p>
          <a:p>
            <a:endParaRPr lang="en-US" dirty="0"/>
          </a:p>
        </p:txBody>
      </p:sp>
    </p:spTree>
    <p:extLst>
      <p:ext uri="{BB962C8B-B14F-4D97-AF65-F5344CB8AC3E}">
        <p14:creationId xmlns:p14="http://schemas.microsoft.com/office/powerpoint/2010/main" val="1372918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CD11-07B7-28FF-7FBC-EEF742FA4847}"/>
              </a:ext>
            </a:extLst>
          </p:cNvPr>
          <p:cNvSpPr>
            <a:spLocks noGrp="1"/>
          </p:cNvSpPr>
          <p:nvPr>
            <p:ph type="title"/>
          </p:nvPr>
        </p:nvSpPr>
        <p:spPr/>
        <p:txBody>
          <a:bodyPr/>
          <a:lstStyle/>
          <a:p>
            <a:r>
              <a:rPr lang="en-US" dirty="0"/>
              <a:t>Kingdom Prophecy</a:t>
            </a:r>
          </a:p>
        </p:txBody>
      </p:sp>
      <p:sp>
        <p:nvSpPr>
          <p:cNvPr id="3" name="Text Placeholder 2">
            <a:extLst>
              <a:ext uri="{FF2B5EF4-FFF2-40B4-BE49-F238E27FC236}">
                <a16:creationId xmlns:a16="http://schemas.microsoft.com/office/drawing/2014/main" id="{2400D370-D025-D418-BF17-035235D2F59C}"/>
              </a:ext>
            </a:extLst>
          </p:cNvPr>
          <p:cNvSpPr>
            <a:spLocks noGrp="1"/>
          </p:cNvSpPr>
          <p:nvPr>
            <p:ph type="body" sz="quarter" idx="10"/>
          </p:nvPr>
        </p:nvSpPr>
        <p:spPr>
          <a:xfrm>
            <a:off x="598488" y="1434353"/>
            <a:ext cx="7913687" cy="3459327"/>
          </a:xfrm>
        </p:spPr>
        <p:txBody>
          <a:bodyPr>
            <a:normAutofit fontScale="77500" lnSpcReduction="20000"/>
          </a:bodyPr>
          <a:lstStyle/>
          <a:p>
            <a:r>
              <a:rPr lang="en-US" dirty="0"/>
              <a:t>Jesus made a prophecy about the Kingdom of God</a:t>
            </a:r>
            <a:br>
              <a:rPr lang="en-US" dirty="0"/>
            </a:br>
            <a:endParaRPr lang="en-US" dirty="0"/>
          </a:p>
          <a:p>
            <a:r>
              <a:rPr lang="en-US" dirty="0"/>
              <a:t>Some Apostles would see it</a:t>
            </a:r>
            <a:br>
              <a:rPr lang="en-US" dirty="0"/>
            </a:br>
            <a:endParaRPr lang="en-US" dirty="0"/>
          </a:p>
          <a:p>
            <a:r>
              <a:rPr lang="en-US" dirty="0"/>
              <a:t>God’s Kingdom is where people obey Him</a:t>
            </a:r>
            <a:br>
              <a:rPr lang="en-US" dirty="0"/>
            </a:br>
            <a:endParaRPr lang="en-US" dirty="0"/>
          </a:p>
          <a:p>
            <a:r>
              <a:rPr lang="en-US" dirty="0"/>
              <a:t>God’s will: believe and obey Jesus</a:t>
            </a:r>
            <a:br>
              <a:rPr lang="en-US" dirty="0"/>
            </a:br>
            <a:endParaRPr lang="en-US" dirty="0"/>
          </a:p>
          <a:p>
            <a:r>
              <a:rPr lang="en-US" dirty="0"/>
              <a:t>The Kingdom on earth = the church</a:t>
            </a:r>
          </a:p>
          <a:p>
            <a:endParaRPr lang="en-US" dirty="0"/>
          </a:p>
        </p:txBody>
      </p:sp>
    </p:spTree>
    <p:extLst>
      <p:ext uri="{BB962C8B-B14F-4D97-AF65-F5344CB8AC3E}">
        <p14:creationId xmlns:p14="http://schemas.microsoft.com/office/powerpoint/2010/main" val="1860238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B54B3-FC68-BC02-6936-1A78634A39E7}"/>
              </a:ext>
            </a:extLst>
          </p:cNvPr>
          <p:cNvSpPr>
            <a:spLocks noGrp="1"/>
          </p:cNvSpPr>
          <p:nvPr>
            <p:ph type="title"/>
          </p:nvPr>
        </p:nvSpPr>
        <p:spPr/>
        <p:txBody>
          <a:bodyPr/>
          <a:lstStyle/>
          <a:p>
            <a:r>
              <a:rPr lang="en-US" dirty="0"/>
              <a:t>The Transfiguration</a:t>
            </a:r>
          </a:p>
        </p:txBody>
      </p:sp>
      <p:sp>
        <p:nvSpPr>
          <p:cNvPr id="3" name="Text Placeholder 2">
            <a:extLst>
              <a:ext uri="{FF2B5EF4-FFF2-40B4-BE49-F238E27FC236}">
                <a16:creationId xmlns:a16="http://schemas.microsoft.com/office/drawing/2014/main" id="{754EDEDE-49A9-C675-7974-85CA39D6B17E}"/>
              </a:ext>
            </a:extLst>
          </p:cNvPr>
          <p:cNvSpPr>
            <a:spLocks noGrp="1"/>
          </p:cNvSpPr>
          <p:nvPr>
            <p:ph type="body" sz="quarter" idx="10"/>
          </p:nvPr>
        </p:nvSpPr>
        <p:spPr>
          <a:xfrm>
            <a:off x="598488" y="1362635"/>
            <a:ext cx="7913687" cy="3531045"/>
          </a:xfrm>
        </p:spPr>
        <p:txBody>
          <a:bodyPr>
            <a:normAutofit/>
          </a:bodyPr>
          <a:lstStyle/>
          <a:p>
            <a:pPr>
              <a:spcBef>
                <a:spcPts val="800"/>
              </a:spcBef>
              <a:spcAft>
                <a:spcPts val="800"/>
              </a:spcAft>
            </a:pPr>
            <a:r>
              <a:rPr lang="en-US" dirty="0"/>
              <a:t>Jesus took Peter, James, and John </a:t>
            </a:r>
            <a:br>
              <a:rPr lang="en-US" dirty="0"/>
            </a:br>
            <a:r>
              <a:rPr lang="en-US" dirty="0"/>
              <a:t>up a mountain</a:t>
            </a:r>
          </a:p>
          <a:p>
            <a:pPr>
              <a:spcBef>
                <a:spcPts val="800"/>
              </a:spcBef>
              <a:spcAft>
                <a:spcPts val="800"/>
              </a:spcAft>
            </a:pPr>
            <a:r>
              <a:rPr lang="en-US" dirty="0"/>
              <a:t>They saw Jesus’ transfiguration</a:t>
            </a:r>
          </a:p>
          <a:p>
            <a:pPr>
              <a:spcBef>
                <a:spcPts val="800"/>
              </a:spcBef>
              <a:spcAft>
                <a:spcPts val="800"/>
              </a:spcAft>
            </a:pPr>
            <a:r>
              <a:rPr lang="en-US" dirty="0"/>
              <a:t>Jesus showed His Divine glory</a:t>
            </a:r>
          </a:p>
          <a:p>
            <a:pPr>
              <a:spcBef>
                <a:spcPts val="800"/>
              </a:spcBef>
              <a:spcAft>
                <a:spcPts val="800"/>
              </a:spcAft>
            </a:pPr>
            <a:r>
              <a:rPr lang="en-US" dirty="0"/>
              <a:t>They saw Jesus as the Son of God</a:t>
            </a:r>
          </a:p>
        </p:txBody>
      </p:sp>
    </p:spTree>
    <p:extLst>
      <p:ext uri="{BB962C8B-B14F-4D97-AF65-F5344CB8AC3E}">
        <p14:creationId xmlns:p14="http://schemas.microsoft.com/office/powerpoint/2010/main" val="3514750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752AA-9101-F95C-468B-135B515E84AF}"/>
              </a:ext>
            </a:extLst>
          </p:cNvPr>
          <p:cNvSpPr>
            <a:spLocks noGrp="1"/>
          </p:cNvSpPr>
          <p:nvPr>
            <p:ph type="title"/>
          </p:nvPr>
        </p:nvSpPr>
        <p:spPr/>
        <p:txBody>
          <a:bodyPr/>
          <a:lstStyle/>
          <a:p>
            <a:r>
              <a:rPr lang="en-US" dirty="0"/>
              <a:t>Jesus’ True Mission</a:t>
            </a:r>
          </a:p>
        </p:txBody>
      </p:sp>
      <p:sp>
        <p:nvSpPr>
          <p:cNvPr id="3" name="Text Placeholder 2">
            <a:extLst>
              <a:ext uri="{FF2B5EF4-FFF2-40B4-BE49-F238E27FC236}">
                <a16:creationId xmlns:a16="http://schemas.microsoft.com/office/drawing/2014/main" id="{2F3329D5-1611-DC9E-6434-14BADAF17F60}"/>
              </a:ext>
            </a:extLst>
          </p:cNvPr>
          <p:cNvSpPr>
            <a:spLocks noGrp="1"/>
          </p:cNvSpPr>
          <p:nvPr>
            <p:ph type="body" sz="quarter" idx="10"/>
          </p:nvPr>
        </p:nvSpPr>
        <p:spPr>
          <a:xfrm>
            <a:off x="598488" y="1344706"/>
            <a:ext cx="7913687" cy="3548974"/>
          </a:xfrm>
        </p:spPr>
        <p:txBody>
          <a:bodyPr/>
          <a:lstStyle/>
          <a:p>
            <a:pPr algn="l" rtl="0" fontAlgn="base">
              <a:spcBef>
                <a:spcPts val="1000"/>
              </a:spcBef>
              <a:spcAft>
                <a:spcPts val="1000"/>
              </a:spcAft>
              <a:buFont typeface="Arial" panose="020B0604020202020204" pitchFamily="34" charset="0"/>
              <a:buChar char="•"/>
            </a:pPr>
            <a:r>
              <a:rPr lang="en-US" sz="2800" i="0" u="none" strike="noStrike" dirty="0">
                <a:solidFill>
                  <a:schemeClr val="bg1"/>
                </a:solidFill>
                <a:effectLst/>
              </a:rPr>
              <a:t>The Apostles believed Jesus was the Messiah</a:t>
            </a:r>
          </a:p>
          <a:p>
            <a:pPr algn="l" rtl="0" fontAlgn="base">
              <a:spcBef>
                <a:spcPts val="1000"/>
              </a:spcBef>
              <a:spcAft>
                <a:spcPts val="1000"/>
              </a:spcAft>
              <a:buFont typeface="Arial" panose="020B0604020202020204" pitchFamily="34" charset="0"/>
              <a:buChar char="•"/>
            </a:pPr>
            <a:r>
              <a:rPr lang="en-US" sz="2800" i="0" u="none" strike="noStrike" dirty="0">
                <a:solidFill>
                  <a:schemeClr val="bg1"/>
                </a:solidFill>
                <a:effectLst/>
              </a:rPr>
              <a:t>They expected an earthly king</a:t>
            </a:r>
          </a:p>
          <a:p>
            <a:pPr algn="l" rtl="0" fontAlgn="base">
              <a:spcBef>
                <a:spcPts val="1000"/>
              </a:spcBef>
              <a:spcAft>
                <a:spcPts val="1000"/>
              </a:spcAft>
              <a:buFont typeface="Arial" panose="020B0604020202020204" pitchFamily="34" charset="0"/>
              <a:buChar char="•"/>
            </a:pPr>
            <a:r>
              <a:rPr lang="en-US" sz="2800" i="0" u="none" strike="noStrike" dirty="0">
                <a:solidFill>
                  <a:schemeClr val="bg1"/>
                </a:solidFill>
                <a:effectLst/>
              </a:rPr>
              <a:t>Jesus came to bring peace between </a:t>
            </a:r>
            <a:br>
              <a:rPr lang="en-US" sz="2800" i="0" u="none" strike="noStrike" dirty="0">
                <a:solidFill>
                  <a:schemeClr val="bg1"/>
                </a:solidFill>
                <a:effectLst/>
              </a:rPr>
            </a:br>
            <a:r>
              <a:rPr lang="en-US" sz="2800" i="0" u="none" strike="noStrike" dirty="0">
                <a:solidFill>
                  <a:schemeClr val="bg1"/>
                </a:solidFill>
                <a:effectLst/>
              </a:rPr>
              <a:t>God and people</a:t>
            </a:r>
          </a:p>
          <a:p>
            <a:pPr algn="l" rtl="0" fontAlgn="base">
              <a:spcBef>
                <a:spcPts val="1000"/>
              </a:spcBef>
              <a:spcAft>
                <a:spcPts val="1000"/>
              </a:spcAft>
              <a:buFont typeface="Arial" panose="020B0604020202020204" pitchFamily="34" charset="0"/>
              <a:buChar char="•"/>
            </a:pPr>
            <a:r>
              <a:rPr lang="en-US" sz="2800" i="0" u="none" strike="noStrike" dirty="0">
                <a:solidFill>
                  <a:schemeClr val="bg1"/>
                </a:solidFill>
                <a:effectLst/>
              </a:rPr>
              <a:t>Jesus came to save all people from sin</a:t>
            </a:r>
          </a:p>
        </p:txBody>
      </p:sp>
    </p:spTree>
    <p:extLst>
      <p:ext uri="{BB962C8B-B14F-4D97-AF65-F5344CB8AC3E}">
        <p14:creationId xmlns:p14="http://schemas.microsoft.com/office/powerpoint/2010/main" val="4287660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41DA-0A7B-88D9-F053-FB5205C5DEC7}"/>
              </a:ext>
            </a:extLst>
          </p:cNvPr>
          <p:cNvSpPr>
            <a:spLocks noGrp="1"/>
          </p:cNvSpPr>
          <p:nvPr>
            <p:ph type="title"/>
          </p:nvPr>
        </p:nvSpPr>
        <p:spPr/>
        <p:txBody>
          <a:bodyPr/>
          <a:lstStyle/>
          <a:p>
            <a:r>
              <a:rPr lang="en-US" dirty="0"/>
              <a:t>Student Advanced Training</a:t>
            </a:r>
          </a:p>
        </p:txBody>
      </p:sp>
      <p:sp>
        <p:nvSpPr>
          <p:cNvPr id="3" name="Text Placeholder 2">
            <a:extLst>
              <a:ext uri="{FF2B5EF4-FFF2-40B4-BE49-F238E27FC236}">
                <a16:creationId xmlns:a16="http://schemas.microsoft.com/office/drawing/2014/main" id="{6230F8F2-8F8B-22B8-AD4F-AB62CF97D703}"/>
              </a:ext>
            </a:extLst>
          </p:cNvPr>
          <p:cNvSpPr>
            <a:spLocks noGrp="1"/>
          </p:cNvSpPr>
          <p:nvPr>
            <p:ph type="body" sz="quarter" idx="10"/>
          </p:nvPr>
        </p:nvSpPr>
        <p:spPr/>
        <p:txBody>
          <a:bodyPr/>
          <a:lstStyle/>
          <a:p>
            <a:pPr>
              <a:lnSpc>
                <a:spcPct val="150000"/>
              </a:lnSpc>
            </a:pPr>
            <a:r>
              <a:rPr lang="en-US" dirty="0"/>
              <a:t>We are soldiers for Christ</a:t>
            </a:r>
          </a:p>
          <a:p>
            <a:pPr>
              <a:lnSpc>
                <a:spcPct val="150000"/>
              </a:lnSpc>
            </a:pPr>
            <a:r>
              <a:rPr lang="en-US" dirty="0"/>
              <a:t>This training focuses on our hearts</a:t>
            </a:r>
          </a:p>
          <a:p>
            <a:pPr>
              <a:lnSpc>
                <a:spcPct val="150000"/>
              </a:lnSpc>
            </a:pPr>
            <a:r>
              <a:rPr lang="en-US" dirty="0"/>
              <a:t>Strong hearts are needed to serve Jesus</a:t>
            </a:r>
          </a:p>
          <a:p>
            <a:endParaRPr lang="en-US" dirty="0"/>
          </a:p>
        </p:txBody>
      </p:sp>
    </p:spTree>
    <p:extLst>
      <p:ext uri="{BB962C8B-B14F-4D97-AF65-F5344CB8AC3E}">
        <p14:creationId xmlns:p14="http://schemas.microsoft.com/office/powerpoint/2010/main" val="189494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659FE-103B-72C5-1C24-305450FF4D17}"/>
              </a:ext>
            </a:extLst>
          </p:cNvPr>
          <p:cNvSpPr>
            <a:spLocks noGrp="1"/>
          </p:cNvSpPr>
          <p:nvPr>
            <p:ph type="title"/>
          </p:nvPr>
        </p:nvSpPr>
        <p:spPr/>
        <p:txBody>
          <a:bodyPr/>
          <a:lstStyle/>
          <a:p>
            <a:r>
              <a:rPr lang="en-US" dirty="0"/>
              <a:t>A Hard Heart</a:t>
            </a:r>
          </a:p>
        </p:txBody>
      </p:sp>
      <p:sp>
        <p:nvSpPr>
          <p:cNvPr id="3" name="Text Placeholder 2">
            <a:extLst>
              <a:ext uri="{FF2B5EF4-FFF2-40B4-BE49-F238E27FC236}">
                <a16:creationId xmlns:a16="http://schemas.microsoft.com/office/drawing/2014/main" id="{78C76F73-FA9B-E2ED-2D77-FD3BBD255E07}"/>
              </a:ext>
            </a:extLst>
          </p:cNvPr>
          <p:cNvSpPr>
            <a:spLocks noGrp="1"/>
          </p:cNvSpPr>
          <p:nvPr>
            <p:ph type="body" sz="quarter" idx="10"/>
          </p:nvPr>
        </p:nvSpPr>
        <p:spPr/>
        <p:txBody>
          <a:bodyPr/>
          <a:lstStyle/>
          <a:p>
            <a:pPr>
              <a:lnSpc>
                <a:spcPct val="150000"/>
              </a:lnSpc>
            </a:pPr>
            <a:r>
              <a:rPr lang="en-US" dirty="0"/>
              <a:t>People made their own rules</a:t>
            </a:r>
          </a:p>
          <a:p>
            <a:pPr>
              <a:lnSpc>
                <a:spcPct val="150000"/>
              </a:lnSpc>
            </a:pPr>
            <a:r>
              <a:rPr lang="en-US" dirty="0"/>
              <a:t>God wants obedience from the heart</a:t>
            </a:r>
          </a:p>
          <a:p>
            <a:pPr>
              <a:lnSpc>
                <a:spcPct val="150000"/>
              </a:lnSpc>
            </a:pPr>
            <a:r>
              <a:rPr lang="en-US" dirty="0"/>
              <a:t>Rebellion means breaking God’s rules</a:t>
            </a:r>
          </a:p>
          <a:p>
            <a:endParaRPr lang="en-US" dirty="0"/>
          </a:p>
        </p:txBody>
      </p:sp>
    </p:spTree>
    <p:extLst>
      <p:ext uri="{BB962C8B-B14F-4D97-AF65-F5344CB8AC3E}">
        <p14:creationId xmlns:p14="http://schemas.microsoft.com/office/powerpoint/2010/main" val="3954601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6DD6F-2655-6D75-1BDF-48947FF329E3}"/>
              </a:ext>
            </a:extLst>
          </p:cNvPr>
          <p:cNvSpPr>
            <a:spLocks noGrp="1"/>
          </p:cNvSpPr>
          <p:nvPr>
            <p:ph type="title"/>
          </p:nvPr>
        </p:nvSpPr>
        <p:spPr/>
        <p:txBody>
          <a:bodyPr/>
          <a:lstStyle/>
          <a:p>
            <a:r>
              <a:rPr lang="en-US" dirty="0"/>
              <a:t>Trusting Earthly Treasures</a:t>
            </a:r>
          </a:p>
        </p:txBody>
      </p:sp>
      <p:sp>
        <p:nvSpPr>
          <p:cNvPr id="3" name="Text Placeholder 2">
            <a:extLst>
              <a:ext uri="{FF2B5EF4-FFF2-40B4-BE49-F238E27FC236}">
                <a16:creationId xmlns:a16="http://schemas.microsoft.com/office/drawing/2014/main" id="{F45C4175-8EBE-E9CF-D4F4-6A7B3AF924AC}"/>
              </a:ext>
            </a:extLst>
          </p:cNvPr>
          <p:cNvSpPr>
            <a:spLocks noGrp="1"/>
          </p:cNvSpPr>
          <p:nvPr>
            <p:ph type="body" sz="quarter" idx="10"/>
          </p:nvPr>
        </p:nvSpPr>
        <p:spPr/>
        <p:txBody>
          <a:bodyPr/>
          <a:lstStyle/>
          <a:p>
            <a:pPr>
              <a:lnSpc>
                <a:spcPct val="150000"/>
              </a:lnSpc>
            </a:pPr>
            <a:r>
              <a:rPr lang="en-US" dirty="0"/>
              <a:t>The rich young ruler trusted money</a:t>
            </a:r>
          </a:p>
          <a:p>
            <a:pPr>
              <a:lnSpc>
                <a:spcPct val="150000"/>
              </a:lnSpc>
            </a:pPr>
            <a:r>
              <a:rPr lang="en-US" dirty="0"/>
              <a:t>Money could not give him peace</a:t>
            </a:r>
          </a:p>
          <a:p>
            <a:pPr>
              <a:lnSpc>
                <a:spcPct val="150000"/>
              </a:lnSpc>
            </a:pPr>
            <a:r>
              <a:rPr lang="en-US" dirty="0"/>
              <a:t>Only Jesus gives real peace</a:t>
            </a:r>
          </a:p>
          <a:p>
            <a:endParaRPr lang="en-US" dirty="0"/>
          </a:p>
        </p:txBody>
      </p:sp>
    </p:spTree>
    <p:extLst>
      <p:ext uri="{BB962C8B-B14F-4D97-AF65-F5344CB8AC3E}">
        <p14:creationId xmlns:p14="http://schemas.microsoft.com/office/powerpoint/2010/main" val="2352453062"/>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10460</TotalTime>
  <Words>282</Words>
  <Application>Microsoft Macintosh PowerPoint</Application>
  <PresentationFormat>On-screen Show (16:9)</PresentationFormat>
  <Paragraphs>42</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D-DIN CONDENSED</vt:lpstr>
      <vt:lpstr>Lato</vt:lpstr>
      <vt:lpstr>Lato Black</vt:lpstr>
      <vt:lpstr>Lato Regular</vt:lpstr>
      <vt:lpstr>With Title</vt:lpstr>
      <vt:lpstr>PowerPoint Presentation</vt:lpstr>
      <vt:lpstr>PowerPoint Presentation</vt:lpstr>
      <vt:lpstr>Apostles’ Advanced Training</vt:lpstr>
      <vt:lpstr>Kingdom Prophecy</vt:lpstr>
      <vt:lpstr>The Transfiguration</vt:lpstr>
      <vt:lpstr>Jesus’ True Mission</vt:lpstr>
      <vt:lpstr>Student Advanced Training</vt:lpstr>
      <vt:lpstr>A Hard Heart</vt:lpstr>
      <vt:lpstr>Trusting Earthly Treasures</vt:lpstr>
      <vt:lpstr>PowerPoint Presentation</vt:lpstr>
      <vt:lpstr>Key Terms</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670</cp:revision>
  <dcterms:created xsi:type="dcterms:W3CDTF">2014-04-30T18:34:38Z</dcterms:created>
  <dcterms:modified xsi:type="dcterms:W3CDTF">2026-03-03T16:03:19Z</dcterms:modified>
  <cp:category/>
</cp:coreProperties>
</file>