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56" r:id="rId2"/>
    <p:sldId id="269" r:id="rId3"/>
    <p:sldId id="270" r:id="rId4"/>
    <p:sldId id="271" r:id="rId5"/>
    <p:sldId id="272" r:id="rId6"/>
    <p:sldId id="273" r:id="rId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150"/>
  </p:normalViewPr>
  <p:slideViewPr>
    <p:cSldViewPr snapToGrid="0" snapToObjects="1">
      <p:cViewPr varScale="1">
        <p:scale>
          <a:sx n="142" d="100"/>
          <a:sy n="142" d="100"/>
        </p:scale>
        <p:origin x="153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A2791F67-B6E3-9CCB-B611-ABAEA1CAC45F}"/>
              </a:ext>
            </a:extLst>
          </p:cNvPr>
          <p:cNvSpPr>
            <a:spLocks noGrp="1"/>
          </p:cNvSpPr>
          <p:nvPr>
            <p:ph type="body" sz="quarter" idx="10"/>
          </p:nvPr>
        </p:nvSpPr>
        <p:spPr>
          <a:xfrm>
            <a:off x="-125505" y="1817043"/>
            <a:ext cx="4038568" cy="2986601"/>
          </a:xfrm>
        </p:spPr>
        <p:txBody>
          <a:bodyPr>
            <a:normAutofit lnSpcReduction="10000"/>
          </a:bodyPr>
          <a:lstStyle/>
          <a:p>
            <a:r>
              <a:rPr lang="en-US" dirty="0"/>
              <a:t>10</a:t>
            </a:r>
          </a:p>
        </p:txBody>
      </p:sp>
      <p:sp>
        <p:nvSpPr>
          <p:cNvPr id="9" name="Subtitle 2">
            <a:extLst>
              <a:ext uri="{FF2B5EF4-FFF2-40B4-BE49-F238E27FC236}">
                <a16:creationId xmlns:a16="http://schemas.microsoft.com/office/drawing/2014/main" id="{FDDA4FBF-D93F-AC76-FBE4-D7F9F6DDA7C9}"/>
              </a:ext>
            </a:extLst>
          </p:cNvPr>
          <p:cNvSpPr>
            <a:spLocks noGrp="1"/>
          </p:cNvSpPr>
          <p:nvPr>
            <p:ph type="subTitle" idx="1"/>
          </p:nvPr>
        </p:nvSpPr>
        <p:spPr>
          <a:xfrm>
            <a:off x="3676771" y="2476616"/>
            <a:ext cx="6029433" cy="1398511"/>
          </a:xfrm>
        </p:spPr>
        <p:txBody>
          <a:bodyPr/>
          <a:lstStyle/>
          <a:p>
            <a:pPr algn="l"/>
            <a:r>
              <a:rPr lang="en-US" sz="4400" dirty="0">
                <a:latin typeface="Lato Black" panose="020F0502020204030203" pitchFamily="34" charset="0"/>
                <a:ea typeface="Lato Black" panose="020F0502020204030203" pitchFamily="34" charset="0"/>
                <a:cs typeface="Lato Black" panose="020F0502020204030203" pitchFamily="34" charset="0"/>
              </a:rPr>
              <a:t>Final Teachings &amp; Warnings</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12:28-12:27</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2B14A748-15F4-C52C-8B31-1CDE33D819E5}"/>
              </a:ext>
            </a:extLst>
          </p:cNvPr>
          <p:cNvSpPr>
            <a:spLocks noGrp="1"/>
          </p:cNvSpPr>
          <p:nvPr>
            <p:ph type="body" sz="quarter" idx="10"/>
          </p:nvPr>
        </p:nvSpPr>
        <p:spPr>
          <a:xfrm>
            <a:off x="713221" y="429598"/>
            <a:ext cx="7473085" cy="3680039"/>
          </a:xfrm>
        </p:spPr>
        <p:txBody>
          <a:bodyPr/>
          <a:lstStyle/>
          <a:p>
            <a:r>
              <a:rPr lang="en-US" dirty="0"/>
              <a:t>And He said to them, “Go into all the world and preach the gospel to all creation. He who has believed and has been baptized shall be saved; but he who has disbelieved shall be condemned.”</a:t>
            </a:r>
          </a:p>
        </p:txBody>
      </p:sp>
      <p:sp>
        <p:nvSpPr>
          <p:cNvPr id="10" name="Text Placeholder 2">
            <a:extLst>
              <a:ext uri="{FF2B5EF4-FFF2-40B4-BE49-F238E27FC236}">
                <a16:creationId xmlns:a16="http://schemas.microsoft.com/office/drawing/2014/main" id="{6D5F7E6E-B057-F514-5311-5D83BFFE5C15}"/>
              </a:ext>
            </a:extLst>
          </p:cNvPr>
          <p:cNvSpPr>
            <a:spLocks noGrp="1"/>
          </p:cNvSpPr>
          <p:nvPr>
            <p:ph type="body" sz="quarter" idx="11"/>
          </p:nvPr>
        </p:nvSpPr>
        <p:spPr>
          <a:xfrm>
            <a:off x="713221" y="4109637"/>
            <a:ext cx="4156042" cy="522988"/>
          </a:xfrm>
        </p:spPr>
        <p:txBody>
          <a:bodyPr/>
          <a:lstStyle/>
          <a:p>
            <a:r>
              <a:rPr lang="en-US" dirty="0"/>
              <a:t>– Mark 16:15-16</a:t>
            </a:r>
          </a:p>
        </p:txBody>
      </p:sp>
    </p:spTree>
    <p:extLst>
      <p:ext uri="{BB962C8B-B14F-4D97-AF65-F5344CB8AC3E}">
        <p14:creationId xmlns:p14="http://schemas.microsoft.com/office/powerpoint/2010/main" val="1764997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677B0E1-C53C-9426-0B84-CF1FF0920BD2}"/>
              </a:ext>
            </a:extLst>
          </p:cNvPr>
          <p:cNvSpPr>
            <a:spLocks noGrp="1"/>
          </p:cNvSpPr>
          <p:nvPr>
            <p:ph type="title"/>
          </p:nvPr>
        </p:nvSpPr>
        <p:spPr>
          <a:xfrm>
            <a:off x="3015562" y="966050"/>
            <a:ext cx="5823637" cy="3623776"/>
          </a:xfrm>
        </p:spPr>
        <p:txBody>
          <a:bodyPr>
            <a:noAutofit/>
          </a:bodyPr>
          <a:lstStyle/>
          <a:p>
            <a:r>
              <a:rPr lang="en-US" sz="2400" spc="0" dirty="0"/>
              <a:t>1. Why did Jesus say the widow's small gift was better then the big gifts?</a:t>
            </a:r>
            <a:br>
              <a:rPr lang="en-US" sz="2400" spc="0" dirty="0"/>
            </a:br>
            <a:br>
              <a:rPr lang="en-US" sz="2400" spc="0" dirty="0"/>
            </a:br>
            <a:r>
              <a:rPr lang="en-US" sz="2400" spc="0" dirty="0"/>
              <a:t>2. How can we show God our heart even if we don't have much to give?</a:t>
            </a:r>
            <a:br>
              <a:rPr lang="en-US" sz="2400" spc="0" dirty="0"/>
            </a:br>
            <a:br>
              <a:rPr lang="en-US" sz="2400" spc="0" dirty="0"/>
            </a:br>
            <a:r>
              <a:rPr lang="en-US" sz="2400" spc="0" dirty="0"/>
              <a:t>3. Why do we remember Jesus' death when we take communion?</a:t>
            </a:r>
            <a:endParaRPr lang="en-US" sz="4000" spc="0" dirty="0"/>
          </a:p>
        </p:txBody>
      </p:sp>
    </p:spTree>
    <p:extLst>
      <p:ext uri="{BB962C8B-B14F-4D97-AF65-F5344CB8AC3E}">
        <p14:creationId xmlns:p14="http://schemas.microsoft.com/office/powerpoint/2010/main" val="3463188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8901A2-4C9A-FE20-5650-1C0B1FBA6D96}"/>
              </a:ext>
            </a:extLst>
          </p:cNvPr>
          <p:cNvSpPr>
            <a:spLocks noGrp="1"/>
          </p:cNvSpPr>
          <p:nvPr>
            <p:ph type="title"/>
          </p:nvPr>
        </p:nvSpPr>
        <p:spPr>
          <a:xfrm>
            <a:off x="598230" y="205979"/>
            <a:ext cx="7913430" cy="857250"/>
          </a:xfrm>
        </p:spPr>
        <p:txBody>
          <a:bodyPr/>
          <a:lstStyle/>
          <a:p>
            <a:r>
              <a:rPr lang="en-US" dirty="0"/>
              <a:t>Applying Jesus’ Warnings Today</a:t>
            </a:r>
          </a:p>
        </p:txBody>
      </p:sp>
      <p:sp>
        <p:nvSpPr>
          <p:cNvPr id="9" name="Text Placeholder 2">
            <a:extLst>
              <a:ext uri="{FF2B5EF4-FFF2-40B4-BE49-F238E27FC236}">
                <a16:creationId xmlns:a16="http://schemas.microsoft.com/office/drawing/2014/main" id="{D17B371E-23BC-5E40-538F-4C0002B5EA62}"/>
              </a:ext>
            </a:extLst>
          </p:cNvPr>
          <p:cNvSpPr>
            <a:spLocks noGrp="1"/>
          </p:cNvSpPr>
          <p:nvPr>
            <p:ph type="body" sz="quarter" idx="10"/>
          </p:nvPr>
        </p:nvSpPr>
        <p:spPr>
          <a:xfrm>
            <a:off x="598488" y="1452282"/>
            <a:ext cx="8147947" cy="3441398"/>
          </a:xfrm>
        </p:spPr>
        <p:txBody>
          <a:bodyPr>
            <a:normAutofit/>
          </a:bodyPr>
          <a:lstStyle/>
          <a:p>
            <a:pPr>
              <a:spcBef>
                <a:spcPts val="1200"/>
              </a:spcBef>
              <a:spcAft>
                <a:spcPts val="1200"/>
              </a:spcAft>
            </a:pPr>
            <a:r>
              <a:rPr lang="en-US" sz="2800" dirty="0"/>
              <a:t>False teachings still happen today → </a:t>
            </a:r>
            <a:br>
              <a:rPr lang="en-US" sz="2800" dirty="0"/>
            </a:br>
            <a:r>
              <a:rPr lang="en-US" sz="2800" dirty="0"/>
              <a:t>many religions</a:t>
            </a:r>
          </a:p>
          <a:p>
            <a:pPr>
              <a:spcBef>
                <a:spcPts val="1200"/>
              </a:spcBef>
              <a:spcAft>
                <a:spcPts val="1200"/>
              </a:spcAft>
            </a:pPr>
            <a:r>
              <a:rPr lang="en-US" sz="2800" dirty="0"/>
              <a:t>Only one true God exists</a:t>
            </a:r>
          </a:p>
          <a:p>
            <a:pPr>
              <a:spcBef>
                <a:spcPts val="1200"/>
              </a:spcBef>
              <a:spcAft>
                <a:spcPts val="1200"/>
              </a:spcAft>
            </a:pPr>
            <a:r>
              <a:rPr lang="en-US" sz="2800" dirty="0"/>
              <a:t>Christians may still face persecution or be left out for following God’s ways</a:t>
            </a:r>
          </a:p>
        </p:txBody>
      </p:sp>
    </p:spTree>
    <p:extLst>
      <p:ext uri="{BB962C8B-B14F-4D97-AF65-F5344CB8AC3E}">
        <p14:creationId xmlns:p14="http://schemas.microsoft.com/office/powerpoint/2010/main" val="3041860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22F7BD-A30B-8134-2AD9-F942B4E9DDA9}"/>
              </a:ext>
            </a:extLst>
          </p:cNvPr>
          <p:cNvSpPr txBox="1"/>
          <p:nvPr/>
        </p:nvSpPr>
        <p:spPr>
          <a:xfrm>
            <a:off x="523456" y="1910030"/>
            <a:ext cx="8097088" cy="1323439"/>
          </a:xfrm>
          <a:prstGeom prst="rect">
            <a:avLst/>
          </a:prstGeom>
          <a:noFill/>
        </p:spPr>
        <p:txBody>
          <a:bodyPr wrap="none" rtlCol="0">
            <a:spAutoFit/>
          </a:bodyPr>
          <a:lstStyle/>
          <a:p>
            <a:pPr algn="ctr"/>
            <a:r>
              <a:rPr lang="en-US" sz="4000" dirty="0">
                <a:latin typeface="Lato" panose="020F0502020204030203" pitchFamily="34" charset="0"/>
                <a:ea typeface="Lato" panose="020F0502020204030203" pitchFamily="34" charset="0"/>
                <a:cs typeface="Lato" panose="020F0502020204030203" pitchFamily="34" charset="0"/>
              </a:rPr>
              <a:t>What would be your final message </a:t>
            </a:r>
          </a:p>
          <a:p>
            <a:pPr algn="ctr"/>
            <a:r>
              <a:rPr lang="en-US" sz="4000" dirty="0">
                <a:latin typeface="Lato" panose="020F0502020204030203" pitchFamily="34" charset="0"/>
                <a:ea typeface="Lato" panose="020F0502020204030203" pitchFamily="34" charset="0"/>
                <a:cs typeface="Lato" panose="020F0502020204030203" pitchFamily="34" charset="0"/>
              </a:rPr>
              <a:t>to family and friends?</a:t>
            </a:r>
          </a:p>
        </p:txBody>
      </p:sp>
    </p:spTree>
    <p:extLst>
      <p:ext uri="{BB962C8B-B14F-4D97-AF65-F5344CB8AC3E}">
        <p14:creationId xmlns:p14="http://schemas.microsoft.com/office/powerpoint/2010/main" val="4033028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3E459-2549-ED29-C957-74869B430123}"/>
              </a:ext>
            </a:extLst>
          </p:cNvPr>
          <p:cNvSpPr>
            <a:spLocks noGrp="1"/>
          </p:cNvSpPr>
          <p:nvPr>
            <p:ph type="title"/>
          </p:nvPr>
        </p:nvSpPr>
        <p:spPr/>
        <p:txBody>
          <a:bodyPr>
            <a:normAutofit/>
          </a:bodyPr>
          <a:lstStyle/>
          <a:p>
            <a:r>
              <a:rPr lang="en-US" sz="3200" dirty="0"/>
              <a:t>The Greatest Commands</a:t>
            </a:r>
          </a:p>
        </p:txBody>
      </p:sp>
      <p:sp>
        <p:nvSpPr>
          <p:cNvPr id="3" name="Text Placeholder 2">
            <a:extLst>
              <a:ext uri="{FF2B5EF4-FFF2-40B4-BE49-F238E27FC236}">
                <a16:creationId xmlns:a16="http://schemas.microsoft.com/office/drawing/2014/main" id="{9AA14AFC-24EE-9044-F815-79651E4763E9}"/>
              </a:ext>
            </a:extLst>
          </p:cNvPr>
          <p:cNvSpPr>
            <a:spLocks noGrp="1"/>
          </p:cNvSpPr>
          <p:nvPr>
            <p:ph type="body" sz="quarter" idx="10"/>
          </p:nvPr>
        </p:nvSpPr>
        <p:spPr/>
        <p:txBody>
          <a:bodyPr>
            <a:normAutofit/>
          </a:bodyPr>
          <a:lstStyle/>
          <a:p>
            <a:pPr marL="514350" indent="-514350">
              <a:spcBef>
                <a:spcPts val="1200"/>
              </a:spcBef>
              <a:spcAft>
                <a:spcPts val="1200"/>
              </a:spcAft>
              <a:buAutoNum type="arabicPeriod"/>
            </a:pPr>
            <a:r>
              <a:rPr lang="en-US" sz="4000" dirty="0"/>
              <a:t>Love God with all your heart, soul, mind and strength.</a:t>
            </a:r>
          </a:p>
          <a:p>
            <a:pPr marL="514350" indent="-514350">
              <a:spcBef>
                <a:spcPts val="1200"/>
              </a:spcBef>
              <a:spcAft>
                <a:spcPts val="1200"/>
              </a:spcAft>
              <a:buAutoNum type="arabicPeriod"/>
            </a:pPr>
            <a:r>
              <a:rPr lang="en-US" sz="4000" dirty="0"/>
              <a:t>Love your neighbor as </a:t>
            </a:r>
            <a:r>
              <a:rPr lang="en-US" sz="4000"/>
              <a:t>yourself.</a:t>
            </a:r>
            <a:endParaRPr lang="en-US" sz="4000" dirty="0"/>
          </a:p>
        </p:txBody>
      </p:sp>
    </p:spTree>
    <p:extLst>
      <p:ext uri="{BB962C8B-B14F-4D97-AF65-F5344CB8AC3E}">
        <p14:creationId xmlns:p14="http://schemas.microsoft.com/office/powerpoint/2010/main" val="2883245913"/>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4920</TotalTime>
  <Words>169</Words>
  <Application>Microsoft Macintosh PowerPoint</Application>
  <PresentationFormat>On-screen Show (16:9)</PresentationFormat>
  <Paragraphs>15</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D-DIN Condensed</vt:lpstr>
      <vt:lpstr>Lato</vt:lpstr>
      <vt:lpstr>Lato Black</vt:lpstr>
      <vt:lpstr>Lato Regular</vt:lpstr>
      <vt:lpstr>With Title</vt:lpstr>
      <vt:lpstr>PowerPoint Presentation</vt:lpstr>
      <vt:lpstr>PowerPoint Presentation</vt:lpstr>
      <vt:lpstr>1. Why did Jesus say the widow's small gift was better then the big gifts?  2. How can we show God our heart even if we don't have much to give?  3. Why do we remember Jesus' death when we take communion?</vt:lpstr>
      <vt:lpstr>Applying Jesus’ Warnings Today</vt:lpstr>
      <vt:lpstr>PowerPoint Presentation</vt:lpstr>
      <vt:lpstr>The Greatest Commands</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666</cp:revision>
  <dcterms:created xsi:type="dcterms:W3CDTF">2014-04-30T18:34:38Z</dcterms:created>
  <dcterms:modified xsi:type="dcterms:W3CDTF">2026-03-03T16:20:22Z</dcterms:modified>
  <cp:category/>
</cp:coreProperties>
</file>