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0" r:id="rId3"/>
    <p:sldId id="271" r:id="rId4"/>
    <p:sldId id="272" r:id="rId5"/>
    <p:sldId id="275" r:id="rId6"/>
    <p:sldId id="273" r:id="rId7"/>
    <p:sldId id="276" r:id="rId8"/>
    <p:sldId id="282" r:id="rId9"/>
    <p:sldId id="281" r:id="rId10"/>
    <p:sldId id="283" r:id="rId11"/>
    <p:sldId id="268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6"/>
    <p:restoredTop sz="94150"/>
  </p:normalViewPr>
  <p:slideViewPr>
    <p:cSldViewPr snapToGrid="0" snapToObjects="1">
      <p:cViewPr varScale="1">
        <p:scale>
          <a:sx n="160" d="100"/>
          <a:sy n="160" d="100"/>
        </p:scale>
        <p:origin x="792" y="1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345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7395" y="2514600"/>
            <a:ext cx="6029433" cy="1398511"/>
          </a:xfrm>
        </p:spPr>
        <p:txBody>
          <a:bodyPr/>
          <a:lstStyle/>
          <a:p>
            <a:pPr algn="l"/>
            <a: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Foundations: </a:t>
            </a:r>
          </a:p>
          <a:p>
            <a:pPr algn="l"/>
            <a:r>
              <a:rPr lang="en-US" sz="32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Bible, Gospels, Canon, Mark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E2DE2F4-9F85-178C-2C59-60AC5AEC91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21982" y="430077"/>
            <a:ext cx="5500035" cy="4283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48530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E3CC86-5E35-5844-2737-236EB684D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341" y="728091"/>
            <a:ext cx="3687318" cy="368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D4054-8CF6-5EC6-67CE-B0577F37E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AB209F3-C115-1DD2-933D-7692A31302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/>
          <a:p>
            <a:r>
              <a:rPr lang="en-US" sz="3200" b="0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cs typeface="Lato" panose="020F0502020204030203" pitchFamily="34" charset="0"/>
              </a:rPr>
              <a:t>For even the Son of Man did not come to be served, but to serve, and to give His life a ransom for many.</a:t>
            </a:r>
            <a:endParaRPr lang="en-US" sz="3200" dirty="0">
              <a:solidFill>
                <a:schemeClr val="bg1"/>
              </a:solidFill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85FE23-E5A7-482B-B667-5B55855C44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3221" y="3606886"/>
            <a:ext cx="4156042" cy="522988"/>
          </a:xfrm>
        </p:spPr>
        <p:txBody>
          <a:bodyPr>
            <a:normAutofit/>
          </a:bodyPr>
          <a:lstStyle/>
          <a:p>
            <a:r>
              <a:rPr lang="en-US" dirty="0"/>
              <a:t>– Mark 10:45</a:t>
            </a:r>
          </a:p>
        </p:txBody>
      </p:sp>
    </p:spTree>
    <p:extLst>
      <p:ext uri="{BB962C8B-B14F-4D97-AF65-F5344CB8AC3E}">
        <p14:creationId xmlns:p14="http://schemas.microsoft.com/office/powerpoint/2010/main" val="2164339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B56ECEF-A7AF-88F2-B526-2EC1351BB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The Bible’s Composition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CC1DACA-B372-0BD0-AB91-581B647A28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8259263" cy="272743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2000" dirty="0"/>
              <a:t>The Bible is God’s Word</a:t>
            </a:r>
          </a:p>
          <a:p>
            <a:pPr>
              <a:spcAft>
                <a:spcPts val="1200"/>
              </a:spcAft>
            </a:pPr>
            <a:r>
              <a:rPr lang="en-US" sz="2000" dirty="0"/>
              <a:t>66 books total </a:t>
            </a:r>
            <a:br>
              <a:rPr lang="en-US" sz="2000" dirty="0"/>
            </a:br>
            <a:r>
              <a:rPr lang="en-US" sz="2000" dirty="0"/>
              <a:t>(39 in the Old Testament, 27 in the New Testament)</a:t>
            </a:r>
          </a:p>
          <a:p>
            <a:pPr>
              <a:spcAft>
                <a:spcPts val="1200"/>
              </a:spcAft>
            </a:pPr>
            <a:r>
              <a:rPr lang="en-US" sz="2000" dirty="0"/>
              <a:t>Written by 40+ men over 1,600 years</a:t>
            </a:r>
          </a:p>
          <a:p>
            <a:pPr>
              <a:spcAft>
                <a:spcPts val="1200"/>
              </a:spcAft>
            </a:pPr>
            <a:r>
              <a:rPr lang="en-US" sz="2000" dirty="0"/>
              <a:t>The Bible fits perfectly together because God’s </a:t>
            </a:r>
            <a:br>
              <a:rPr lang="en-US" sz="2000" dirty="0"/>
            </a:br>
            <a:r>
              <a:rPr lang="en-US" sz="2000" dirty="0"/>
              <a:t>Spirit guided the writers.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70602C-65B1-A45E-2BA3-DFDB6FBF1FCF}"/>
              </a:ext>
            </a:extLst>
          </p:cNvPr>
          <p:cNvSpPr txBox="1"/>
          <p:nvPr/>
        </p:nvSpPr>
        <p:spPr>
          <a:xfrm>
            <a:off x="1405744" y="3978876"/>
            <a:ext cx="61734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All Scripture is inspired by God and profitable for teaching, </a:t>
            </a:r>
            <a:b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 reproof, for correction, for training in righteousness;  </a:t>
            </a:r>
            <a:b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- II Timothy 3:16</a:t>
            </a:r>
          </a:p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21A368-F785-7213-0479-62EAA295D169}"/>
              </a:ext>
            </a:extLst>
          </p:cNvPr>
          <p:cNvCxnSpPr/>
          <p:nvPr/>
        </p:nvCxnSpPr>
        <p:spPr>
          <a:xfrm>
            <a:off x="1200068" y="3978876"/>
            <a:ext cx="0" cy="938892"/>
          </a:xfrm>
          <a:prstGeom prst="line">
            <a:avLst/>
          </a:prstGeom>
          <a:ln w="762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9683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DB396-E985-EF5E-A5EC-9A1493161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BC and 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47E8AD-5197-BF32-3DA4-365722531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51722"/>
            <a:ext cx="7913687" cy="354195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/>
              <a:t>BC</a:t>
            </a:r>
            <a:r>
              <a:rPr lang="en-US" sz="2800" dirty="0"/>
              <a:t> = Before Christ → all Old Testament events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/>
              <a:t>AD</a:t>
            </a:r>
            <a:r>
              <a:rPr lang="en-US" sz="2800" dirty="0"/>
              <a:t> = Anno Domini (“in the year of our Lord”) 		   → after Jesus’ birth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Divides history into “before” and “after” </a:t>
            </a:r>
            <a:br>
              <a:rPr lang="en-US" sz="2800" dirty="0"/>
            </a:br>
            <a:r>
              <a:rPr lang="en-US" sz="2800" dirty="0"/>
              <a:t>Jesus’ birth</a:t>
            </a:r>
          </a:p>
        </p:txBody>
      </p:sp>
    </p:spTree>
    <p:extLst>
      <p:ext uri="{BB962C8B-B14F-4D97-AF65-F5344CB8AC3E}">
        <p14:creationId xmlns:p14="http://schemas.microsoft.com/office/powerpoint/2010/main" val="750369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D63CA-0D82-91C8-36D8-FA2A97D2D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Biblical Canon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C65046-6659-53FE-6FAE-3E0CD1F665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/>
              <a:t>Canon</a:t>
            </a:r>
            <a:r>
              <a:rPr lang="en-US" sz="2800" dirty="0"/>
              <a:t> means “to measure”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How the Bible was collected: 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Early Christians put all the inspired writings into one book. </a:t>
            </a:r>
          </a:p>
          <a:p>
            <a:pPr lvl="1"/>
            <a:r>
              <a:rPr lang="en-US" sz="2000" dirty="0"/>
              <a:t>To be included, a writing had to: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Be written by an Apostle (or someone close to one)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Agree with the rest of Scripture </a:t>
            </a:r>
          </a:p>
          <a:p>
            <a:pPr lvl="2"/>
            <a:r>
              <a:rPr lang="en-US" sz="2000" dirty="0"/>
              <a:t>Be used and accepted by the early church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674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A4DD4-732C-E180-2E5B-CD7B5AB31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Gospels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B98E87-E2AB-1D96-22BB-CC17FE6FF2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First four books of the New Testament: Matthew, Mark, Luke, John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/>
              <a:t>Gospel </a:t>
            </a:r>
            <a:r>
              <a:rPr lang="en-US" sz="2800" dirty="0"/>
              <a:t>means “Good News”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Each tells the story of Jesus in a unique way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202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27196-F69E-57C0-7136-6E36220B7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i="0" u="none" strike="noStrike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Gospel of Mark</a:t>
            </a:r>
            <a:endParaRPr lang="en-US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11214-3E6E-B132-420B-4C52CAD710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Mark is the shortest Gospel</a:t>
            </a:r>
          </a:p>
          <a:p>
            <a:pPr fontAlgn="base">
              <a:lnSpc>
                <a:spcPct val="150000"/>
              </a:lnSpc>
              <a:spcBef>
                <a:spcPts val="1200"/>
              </a:spcBef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It was likely the first one written</a:t>
            </a:r>
          </a:p>
          <a:p>
            <a:pPr fontAlgn="base">
              <a:lnSpc>
                <a:spcPct val="150000"/>
              </a:lnSpc>
              <a:spcBef>
                <a:spcPts val="1200"/>
              </a:spcBef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Written by John Mark: 60-70 AD</a:t>
            </a:r>
          </a:p>
          <a:p>
            <a:pPr fontAlgn="base">
              <a:lnSpc>
                <a:spcPct val="150000"/>
              </a:lnSpc>
              <a:spcBef>
                <a:spcPts val="1200"/>
              </a:spcBef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Mark wrote down what Peter taught about Jesus</a:t>
            </a:r>
          </a:p>
          <a:p>
            <a:pPr fontAlgn="base">
              <a:lnSpc>
                <a:spcPct val="150000"/>
              </a:lnSpc>
              <a:spcBef>
                <a:spcPts val="1200"/>
              </a:spcBef>
            </a:pPr>
            <a:r>
              <a:rPr lang="en-US" sz="2800" i="0" u="none" strike="noStrike" dirty="0">
                <a:solidFill>
                  <a:schemeClr val="bg1"/>
                </a:solidFill>
                <a:effectLst/>
              </a:rPr>
              <a:t>It was written for people who were not Jewish</a:t>
            </a:r>
          </a:p>
          <a:p>
            <a:pPr fontAlgn="base">
              <a:lnSpc>
                <a:spcPct val="150000"/>
              </a:lnSpc>
              <a:spcBef>
                <a:spcPts val="1200"/>
              </a:spcBef>
            </a:pPr>
            <a:r>
              <a:rPr lang="en-US" sz="2800" dirty="0">
                <a:solidFill>
                  <a:schemeClr val="bg1"/>
                </a:solidFill>
              </a:rPr>
              <a:t>Main purpose: to prove Jesus is Divine</a:t>
            </a:r>
            <a:endParaRPr lang="en-US" sz="2800" i="0" u="none" strike="noStrike" dirty="0">
              <a:solidFill>
                <a:schemeClr val="bg1"/>
              </a:solidFill>
              <a:effectLst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730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BC2585-115B-18F7-DCFC-E96F926573A1}"/>
              </a:ext>
            </a:extLst>
          </p:cNvPr>
          <p:cNvSpPr txBox="1"/>
          <p:nvPr/>
        </p:nvSpPr>
        <p:spPr>
          <a:xfrm>
            <a:off x="895316" y="2571750"/>
            <a:ext cx="75378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35</a:t>
            </a:r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of Jesus’ miracles are recorded in the Gospels, </a:t>
            </a:r>
          </a:p>
          <a:p>
            <a:pPr algn="ctr"/>
            <a:r>
              <a:rPr lang="en-US" sz="4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18 of those are found in Mark.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031EC8-FF1C-A0FA-1D4D-D5E285BBCBB9}"/>
              </a:ext>
            </a:extLst>
          </p:cNvPr>
          <p:cNvSpPr/>
          <p:nvPr/>
        </p:nvSpPr>
        <p:spPr>
          <a:xfrm>
            <a:off x="1691640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0BB2CF-E09A-6625-DF4D-70BC92CD6F8D}"/>
              </a:ext>
            </a:extLst>
          </p:cNvPr>
          <p:cNvSpPr/>
          <p:nvPr/>
        </p:nvSpPr>
        <p:spPr>
          <a:xfrm>
            <a:off x="1947672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3CE482-1501-7D53-5085-AACDE92541B6}"/>
              </a:ext>
            </a:extLst>
          </p:cNvPr>
          <p:cNvSpPr/>
          <p:nvPr/>
        </p:nvSpPr>
        <p:spPr>
          <a:xfrm>
            <a:off x="2203704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987687-D1F4-685C-6C97-DEB91B22E507}"/>
              </a:ext>
            </a:extLst>
          </p:cNvPr>
          <p:cNvSpPr/>
          <p:nvPr/>
        </p:nvSpPr>
        <p:spPr>
          <a:xfrm>
            <a:off x="2459736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2608AC-3762-2C4C-8E1D-ACDD4686BA45}"/>
              </a:ext>
            </a:extLst>
          </p:cNvPr>
          <p:cNvSpPr/>
          <p:nvPr/>
        </p:nvSpPr>
        <p:spPr>
          <a:xfrm>
            <a:off x="2715768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13AF64-A1A6-8234-30D6-4E69AA05CF34}"/>
              </a:ext>
            </a:extLst>
          </p:cNvPr>
          <p:cNvSpPr/>
          <p:nvPr/>
        </p:nvSpPr>
        <p:spPr>
          <a:xfrm>
            <a:off x="3182112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C540F7-F662-3156-2BA2-AAF93FE36ABF}"/>
              </a:ext>
            </a:extLst>
          </p:cNvPr>
          <p:cNvSpPr/>
          <p:nvPr/>
        </p:nvSpPr>
        <p:spPr>
          <a:xfrm>
            <a:off x="3438144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E8A547-E817-DB6F-F5B7-241DFE24B4D0}"/>
              </a:ext>
            </a:extLst>
          </p:cNvPr>
          <p:cNvSpPr/>
          <p:nvPr/>
        </p:nvSpPr>
        <p:spPr>
          <a:xfrm>
            <a:off x="3694176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AA93BE-342B-7C41-7315-457DD130A784}"/>
              </a:ext>
            </a:extLst>
          </p:cNvPr>
          <p:cNvSpPr/>
          <p:nvPr/>
        </p:nvSpPr>
        <p:spPr>
          <a:xfrm>
            <a:off x="3950208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5754447-F99D-7594-5D01-BFB37D080A4E}"/>
              </a:ext>
            </a:extLst>
          </p:cNvPr>
          <p:cNvSpPr/>
          <p:nvPr/>
        </p:nvSpPr>
        <p:spPr>
          <a:xfrm>
            <a:off x="4206240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F687B75-D026-42D8-E8E9-C9B4166EAC99}"/>
              </a:ext>
            </a:extLst>
          </p:cNvPr>
          <p:cNvSpPr/>
          <p:nvPr/>
        </p:nvSpPr>
        <p:spPr>
          <a:xfrm>
            <a:off x="4719099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9F0B2A1-BB04-6795-8CAA-F71C3575343D}"/>
              </a:ext>
            </a:extLst>
          </p:cNvPr>
          <p:cNvSpPr/>
          <p:nvPr/>
        </p:nvSpPr>
        <p:spPr>
          <a:xfrm>
            <a:off x="4975131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D33F38B-16B0-F681-EF8F-62DED45F3045}"/>
              </a:ext>
            </a:extLst>
          </p:cNvPr>
          <p:cNvSpPr/>
          <p:nvPr/>
        </p:nvSpPr>
        <p:spPr>
          <a:xfrm>
            <a:off x="5231163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8940BD3-1125-C010-9F1B-11AD9BBDD4F9}"/>
              </a:ext>
            </a:extLst>
          </p:cNvPr>
          <p:cNvSpPr/>
          <p:nvPr/>
        </p:nvSpPr>
        <p:spPr>
          <a:xfrm>
            <a:off x="5487195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099A7D1-0A6F-6C1D-16BB-0B95D57F8D18}"/>
              </a:ext>
            </a:extLst>
          </p:cNvPr>
          <p:cNvSpPr/>
          <p:nvPr/>
        </p:nvSpPr>
        <p:spPr>
          <a:xfrm>
            <a:off x="5743227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6484BAC-BA2D-7996-C918-58E025E8724B}"/>
              </a:ext>
            </a:extLst>
          </p:cNvPr>
          <p:cNvSpPr/>
          <p:nvPr/>
        </p:nvSpPr>
        <p:spPr>
          <a:xfrm>
            <a:off x="6291074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D23A39C-34B7-ADD3-EE3B-52A4985B2C87}"/>
              </a:ext>
            </a:extLst>
          </p:cNvPr>
          <p:cNvSpPr/>
          <p:nvPr/>
        </p:nvSpPr>
        <p:spPr>
          <a:xfrm>
            <a:off x="6547106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F2EB7E8-DD8D-4EDE-549C-C67ABD6A5BAB}"/>
              </a:ext>
            </a:extLst>
          </p:cNvPr>
          <p:cNvSpPr/>
          <p:nvPr/>
        </p:nvSpPr>
        <p:spPr>
          <a:xfrm>
            <a:off x="6803138" y="655983"/>
            <a:ext cx="109728" cy="560169"/>
          </a:xfrm>
          <a:prstGeom prst="rect">
            <a:avLst/>
          </a:prstGeom>
          <a:solidFill>
            <a:schemeClr val="bg1"/>
          </a:solidFill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17363AE-0FD6-C438-2ABB-1A21746E58CF}"/>
              </a:ext>
            </a:extLst>
          </p:cNvPr>
          <p:cNvSpPr/>
          <p:nvPr/>
        </p:nvSpPr>
        <p:spPr>
          <a:xfrm>
            <a:off x="7059170" y="655983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1D52B03-1815-564C-710C-7C4F36CC29E9}"/>
              </a:ext>
            </a:extLst>
          </p:cNvPr>
          <p:cNvSpPr/>
          <p:nvPr/>
        </p:nvSpPr>
        <p:spPr>
          <a:xfrm>
            <a:off x="7315202" y="655983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89C984-CC5B-6D20-10CE-5563AE461D71}"/>
              </a:ext>
            </a:extLst>
          </p:cNvPr>
          <p:cNvSpPr/>
          <p:nvPr/>
        </p:nvSpPr>
        <p:spPr>
          <a:xfrm>
            <a:off x="2359152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76922C6-1A0D-C1E2-D182-D35EA3835A5E}"/>
              </a:ext>
            </a:extLst>
          </p:cNvPr>
          <p:cNvSpPr/>
          <p:nvPr/>
        </p:nvSpPr>
        <p:spPr>
          <a:xfrm>
            <a:off x="2615184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0F386C9-0148-15C2-2B4F-E16DF2C946C0}"/>
              </a:ext>
            </a:extLst>
          </p:cNvPr>
          <p:cNvSpPr/>
          <p:nvPr/>
        </p:nvSpPr>
        <p:spPr>
          <a:xfrm>
            <a:off x="2871216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BB788A0-1E93-DA3A-FB79-A4814F101C2F}"/>
              </a:ext>
            </a:extLst>
          </p:cNvPr>
          <p:cNvSpPr/>
          <p:nvPr/>
        </p:nvSpPr>
        <p:spPr>
          <a:xfrm>
            <a:off x="3127248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9ECE800-CDF0-D9B4-8208-39D871365789}"/>
              </a:ext>
            </a:extLst>
          </p:cNvPr>
          <p:cNvSpPr/>
          <p:nvPr/>
        </p:nvSpPr>
        <p:spPr>
          <a:xfrm>
            <a:off x="3383280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45A345E-26AE-5DB2-B717-93E99B2554D6}"/>
              </a:ext>
            </a:extLst>
          </p:cNvPr>
          <p:cNvSpPr/>
          <p:nvPr/>
        </p:nvSpPr>
        <p:spPr>
          <a:xfrm>
            <a:off x="3896139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45F0DA2-26E6-F2F4-9D67-5B61F2A78317}"/>
              </a:ext>
            </a:extLst>
          </p:cNvPr>
          <p:cNvSpPr/>
          <p:nvPr/>
        </p:nvSpPr>
        <p:spPr>
          <a:xfrm>
            <a:off x="4152171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9964CED-8323-2D90-0AE0-F5E4B8584E98}"/>
              </a:ext>
            </a:extLst>
          </p:cNvPr>
          <p:cNvSpPr/>
          <p:nvPr/>
        </p:nvSpPr>
        <p:spPr>
          <a:xfrm>
            <a:off x="4408203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58C4D16-E18C-EAF7-CDB3-869159114CE7}"/>
              </a:ext>
            </a:extLst>
          </p:cNvPr>
          <p:cNvSpPr/>
          <p:nvPr/>
        </p:nvSpPr>
        <p:spPr>
          <a:xfrm>
            <a:off x="4664235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4887A3C-8F87-694E-5ED7-A59D00FAFCA6}"/>
              </a:ext>
            </a:extLst>
          </p:cNvPr>
          <p:cNvSpPr/>
          <p:nvPr/>
        </p:nvSpPr>
        <p:spPr>
          <a:xfrm>
            <a:off x="4920267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16B27D7-77F6-6D7B-C0F0-FF224C3BC932}"/>
              </a:ext>
            </a:extLst>
          </p:cNvPr>
          <p:cNvSpPr/>
          <p:nvPr/>
        </p:nvSpPr>
        <p:spPr>
          <a:xfrm>
            <a:off x="5468114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F581E4D-0F5B-361F-F373-21079B67F2B2}"/>
              </a:ext>
            </a:extLst>
          </p:cNvPr>
          <p:cNvSpPr/>
          <p:nvPr/>
        </p:nvSpPr>
        <p:spPr>
          <a:xfrm>
            <a:off x="5724146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F2AC422-6FBB-75BA-732E-374CC02E3403}"/>
              </a:ext>
            </a:extLst>
          </p:cNvPr>
          <p:cNvSpPr/>
          <p:nvPr/>
        </p:nvSpPr>
        <p:spPr>
          <a:xfrm>
            <a:off x="5980178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13FDA8B-BA44-B072-03E1-3238C8E5AFA5}"/>
              </a:ext>
            </a:extLst>
          </p:cNvPr>
          <p:cNvSpPr/>
          <p:nvPr/>
        </p:nvSpPr>
        <p:spPr>
          <a:xfrm>
            <a:off x="6236210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0EB3994-9630-65C0-483E-8770CD53062F}"/>
              </a:ext>
            </a:extLst>
          </p:cNvPr>
          <p:cNvSpPr/>
          <p:nvPr/>
        </p:nvSpPr>
        <p:spPr>
          <a:xfrm>
            <a:off x="6492242" y="1556468"/>
            <a:ext cx="109728" cy="560169"/>
          </a:xfrm>
          <a:prstGeom prst="rect">
            <a:avLst/>
          </a:prstGeom>
          <a:noFill/>
          <a:ln w="381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920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A0DF7-AFDF-C865-2A05-474690089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B6155F-7D3E-0565-3D9D-DCF766F1D2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b="1" i="0" u="none" strike="noStrike" dirty="0">
                <a:solidFill>
                  <a:schemeClr val="bg1"/>
                </a:solidFill>
                <a:effectLst/>
              </a:rPr>
              <a:t>BC — Before Christ </a:t>
            </a:r>
            <a:br>
              <a:rPr lang="en-US" sz="2800" b="1" i="0" u="none" strike="noStrike" dirty="0">
                <a:solidFill>
                  <a:schemeClr val="bg1"/>
                </a:solidFill>
                <a:effectLst/>
              </a:rPr>
            </a:br>
            <a:r>
              <a:rPr lang="en-US" sz="2400" b="1" i="0" u="none" strike="noStrike" dirty="0">
                <a:solidFill>
                  <a:schemeClr val="bg1"/>
                </a:solidFill>
                <a:effectLst/>
              </a:rPr>
              <a:t>(The time before Jesus was born) </a:t>
            </a:r>
            <a:endParaRPr lang="en-US" sz="2800" b="1" dirty="0">
              <a:solidFill>
                <a:schemeClr val="bg1"/>
              </a:solidFill>
            </a:endParaRPr>
          </a:p>
          <a:p>
            <a:pPr>
              <a:spcBef>
                <a:spcPts val="72"/>
              </a:spcBef>
            </a:pPr>
            <a:r>
              <a:rPr lang="en-US" sz="2800" b="1" i="0" u="none" strike="noStrike" dirty="0">
                <a:solidFill>
                  <a:schemeClr val="bg1"/>
                </a:solidFill>
                <a:effectLst/>
              </a:rPr>
              <a:t>AD — Anno Domini, Latin for </a:t>
            </a:r>
            <a:br>
              <a:rPr lang="en-US" sz="2800" b="1" i="0" u="none" strike="noStrike" dirty="0">
                <a:solidFill>
                  <a:schemeClr val="bg1"/>
                </a:solidFill>
                <a:effectLst/>
              </a:rPr>
            </a:br>
            <a:r>
              <a:rPr lang="en-US" sz="2800" b="1" i="0" u="none" strike="noStrike" dirty="0">
                <a:solidFill>
                  <a:schemeClr val="bg1"/>
                </a:solidFill>
                <a:effectLst/>
              </a:rPr>
              <a:t>"The year of our Lord" </a:t>
            </a:r>
            <a:r>
              <a:rPr lang="en-US" sz="2400" b="1" i="0" u="none" strike="noStrike" dirty="0">
                <a:solidFill>
                  <a:schemeClr val="bg1"/>
                </a:solidFill>
                <a:effectLst/>
              </a:rPr>
              <a:t>(the time after Jesus' birth) </a:t>
            </a:r>
          </a:p>
          <a:p>
            <a:pPr>
              <a:lnSpc>
                <a:spcPct val="150000"/>
              </a:lnSpc>
            </a:pPr>
            <a:r>
              <a:rPr lang="en-US" sz="2800" b="1" i="0" u="none" strike="noStrike" dirty="0">
                <a:solidFill>
                  <a:schemeClr val="bg1"/>
                </a:solidFill>
                <a:effectLst/>
              </a:rPr>
              <a:t>Canon — To measure </a:t>
            </a:r>
          </a:p>
          <a:p>
            <a:pPr>
              <a:lnSpc>
                <a:spcPct val="150000"/>
              </a:lnSpc>
            </a:pPr>
            <a:r>
              <a:rPr lang="en-US" sz="2800" b="1" i="0" u="none" strike="noStrike" dirty="0">
                <a:solidFill>
                  <a:schemeClr val="bg1"/>
                </a:solidFill>
                <a:effectLst/>
              </a:rPr>
              <a:t>Gospel — The Good News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2C38E0-2BBB-AC1D-520E-17F90C4C4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078" y="125969"/>
            <a:ext cx="3280344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617910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4998</TotalTime>
  <Words>369</Words>
  <Application>Microsoft Macintosh PowerPoint</Application>
  <PresentationFormat>On-screen Show (16:9)</PresentationFormat>
  <Paragraphs>42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Lato</vt:lpstr>
      <vt:lpstr>Lato Black</vt:lpstr>
      <vt:lpstr>Lato Regular</vt:lpstr>
      <vt:lpstr>With Title</vt:lpstr>
      <vt:lpstr>PowerPoint Presentation</vt:lpstr>
      <vt:lpstr>PowerPoint Presentation</vt:lpstr>
      <vt:lpstr>The Bible’s Composition</vt:lpstr>
      <vt:lpstr>BC and AD</vt:lpstr>
      <vt:lpstr>The Biblical Canon</vt:lpstr>
      <vt:lpstr>The Gospels</vt:lpstr>
      <vt:lpstr>The Gospel of Mark</vt:lpstr>
      <vt:lpstr>PowerPoint Presentation</vt:lpstr>
      <vt:lpstr>Key Terms</vt:lpstr>
      <vt:lpstr>PowerPoint Presentation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677</cp:revision>
  <dcterms:created xsi:type="dcterms:W3CDTF">2014-04-30T18:34:38Z</dcterms:created>
  <dcterms:modified xsi:type="dcterms:W3CDTF">2026-03-03T15:19:36Z</dcterms:modified>
  <cp:category/>
</cp:coreProperties>
</file>