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69" r:id="rId3"/>
    <p:sldId id="270" r:id="rId4"/>
    <p:sldId id="271" r:id="rId5"/>
    <p:sldId id="272" r:id="rId6"/>
    <p:sldId id="273" r:id="rId7"/>
    <p:sldId id="274" r:id="rId8"/>
    <p:sldId id="275" r:id="rId9"/>
    <p:sldId id="276" r:id="rId10"/>
    <p:sldId id="277" r:id="rId11"/>
    <p:sldId id="278" r:id="rId12"/>
    <p:sldId id="279" r:id="rId13"/>
    <p:sldId id="268"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82"/>
    <p:restoredTop sz="94150"/>
  </p:normalViewPr>
  <p:slideViewPr>
    <p:cSldViewPr snapToGrid="0" snapToObjects="1">
      <p:cViewPr varScale="1">
        <p:scale>
          <a:sx n="142" d="100"/>
          <a:sy n="142" d="100"/>
        </p:scale>
        <p:origin x="328"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549DA4-92F7-5142-BC07-D017BC38878B}" type="slidenum">
              <a:rPr lang="en-US" smtClean="0"/>
              <a:t>10</a:t>
            </a:fld>
            <a:endParaRPr lang="en-US"/>
          </a:p>
        </p:txBody>
      </p:sp>
    </p:spTree>
    <p:extLst>
      <p:ext uri="{BB962C8B-B14F-4D97-AF65-F5344CB8AC3E}">
        <p14:creationId xmlns:p14="http://schemas.microsoft.com/office/powerpoint/2010/main" val="1828677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6</a:t>
            </a:r>
          </a:p>
        </p:txBody>
      </p:sp>
      <p:sp>
        <p:nvSpPr>
          <p:cNvPr id="3" name="Subtitle 2"/>
          <p:cNvSpPr>
            <a:spLocks noGrp="1"/>
          </p:cNvSpPr>
          <p:nvPr>
            <p:ph type="subTitle" idx="1"/>
          </p:nvPr>
        </p:nvSpPr>
        <p:spPr>
          <a:xfrm>
            <a:off x="2893267" y="2331635"/>
            <a:ext cx="6029433" cy="1558755"/>
          </a:xfrm>
        </p:spPr>
        <p:txBody>
          <a:bodyPr/>
          <a:lstStyle/>
          <a:p>
            <a:pPr algn="l"/>
            <a:r>
              <a:rPr lang="en-US" dirty="0">
                <a:latin typeface="Lato Black" panose="020F0502020204030203" pitchFamily="34" charset="0"/>
                <a:ea typeface="Lato Black" panose="020F0502020204030203" pitchFamily="34" charset="0"/>
                <a:cs typeface="Lato Black" panose="020F0502020204030203" pitchFamily="34" charset="0"/>
              </a:rPr>
              <a:t>Apostles’ Eyes and Ears Opened to the Truth</a:t>
            </a:r>
          </a:p>
          <a:p>
            <a:pPr algn="l"/>
            <a:r>
              <a:rPr lang="en-US" sz="3400" dirty="0">
                <a:latin typeface="D-DIN Condensed" panose="020B0504030202030204" pitchFamily="34" charset="77"/>
                <a:ea typeface="Lato Black" panose="020F0502020204030203" pitchFamily="34" charset="0"/>
                <a:cs typeface="Lato Black" panose="020F0502020204030203" pitchFamily="34" charset="0"/>
              </a:rPr>
              <a:t>MARK </a:t>
            </a:r>
            <a:r>
              <a:rPr lang="en-US" sz="3400" dirty="0">
                <a:latin typeface="D-DIN Condensed" panose="020B0504030202030204" pitchFamily="34" charset="77"/>
                <a:ea typeface="Lato Black" panose="020F0502020204030203" pitchFamily="34" charset="0"/>
                <a:cs typeface="Lato Black" panose="020F0502020204030203" pitchFamily="34" charset="0"/>
              </a:rPr>
              <a:t>7:1-8:33</a:t>
            </a: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9D103-7F93-2543-C472-5DA302A3B4A8}"/>
              </a:ext>
            </a:extLst>
          </p:cNvPr>
          <p:cNvSpPr>
            <a:spLocks noGrp="1"/>
          </p:cNvSpPr>
          <p:nvPr>
            <p:ph type="title"/>
          </p:nvPr>
        </p:nvSpPr>
        <p:spPr/>
        <p:txBody>
          <a:bodyPr>
            <a:normAutofit/>
          </a:bodyPr>
          <a:lstStyle/>
          <a:p>
            <a:pPr rtl="0">
              <a:spcBef>
                <a:spcPts val="1200"/>
              </a:spcBef>
              <a:spcAft>
                <a:spcPts val="1200"/>
              </a:spcAft>
            </a:pPr>
            <a:r>
              <a:rPr lang="en-US" sz="3200" b="1" i="0" u="none" strike="noStrike">
                <a:effectLst/>
                <a:latin typeface="Lato" panose="020F0502020204030203" pitchFamily="34" charset="0"/>
                <a:ea typeface="Lato" panose="020F0502020204030203" pitchFamily="34" charset="0"/>
                <a:cs typeface="Lato" panose="020F0502020204030203" pitchFamily="34" charset="0"/>
              </a:rPr>
              <a:t>God’s Plan Includes Us</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EC25C1E4-4BFE-514F-7398-B937984C66CE}"/>
              </a:ext>
            </a:extLst>
          </p:cNvPr>
          <p:cNvSpPr>
            <a:spLocks noGrp="1"/>
          </p:cNvSpPr>
          <p:nvPr>
            <p:ph type="body" sz="quarter" idx="10"/>
          </p:nvPr>
        </p:nvSpPr>
        <p:spPr/>
        <p:txBody>
          <a:bodyPr/>
          <a:lstStyle/>
          <a:p>
            <a:pPr>
              <a:lnSpc>
                <a:spcPct val="150000"/>
              </a:lnSpc>
            </a:pPr>
            <a:r>
              <a:rPr lang="en-US" dirty="0"/>
              <a:t>Jesus’ death was part of God’s plan</a:t>
            </a:r>
          </a:p>
          <a:p>
            <a:pPr>
              <a:lnSpc>
                <a:spcPct val="150000"/>
              </a:lnSpc>
            </a:pPr>
            <a:r>
              <a:rPr lang="en-US" dirty="0"/>
              <a:t>God’s plan saves people then and now</a:t>
            </a:r>
          </a:p>
          <a:p>
            <a:endParaRPr lang="en-US" dirty="0"/>
          </a:p>
        </p:txBody>
      </p:sp>
    </p:spTree>
    <p:extLst>
      <p:ext uri="{BB962C8B-B14F-4D97-AF65-F5344CB8AC3E}">
        <p14:creationId xmlns:p14="http://schemas.microsoft.com/office/powerpoint/2010/main" val="1900824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C9B22-D03E-2DA5-94B8-CF66DF981B86}"/>
              </a:ext>
            </a:extLst>
          </p:cNvPr>
          <p:cNvSpPr>
            <a:spLocks noGrp="1"/>
          </p:cNvSpPr>
          <p:nvPr>
            <p:ph type="title"/>
          </p:nvPr>
        </p:nvSpPr>
        <p:spPr/>
        <p:txBody>
          <a:bodyPr/>
          <a:lstStyle/>
          <a:p>
            <a:r>
              <a:rPr lang="en-US" dirty="0"/>
              <a:t>Key Terms</a:t>
            </a:r>
          </a:p>
        </p:txBody>
      </p:sp>
      <p:sp>
        <p:nvSpPr>
          <p:cNvPr id="3" name="Text Placeholder 2">
            <a:extLst>
              <a:ext uri="{FF2B5EF4-FFF2-40B4-BE49-F238E27FC236}">
                <a16:creationId xmlns:a16="http://schemas.microsoft.com/office/drawing/2014/main" id="{E3790D7B-6C33-5BF7-B5F9-75AF984F087E}"/>
              </a:ext>
            </a:extLst>
          </p:cNvPr>
          <p:cNvSpPr>
            <a:spLocks noGrp="1"/>
          </p:cNvSpPr>
          <p:nvPr>
            <p:ph type="body" sz="quarter" idx="10"/>
          </p:nvPr>
        </p:nvSpPr>
        <p:spPr>
          <a:xfrm>
            <a:off x="715029" y="1523017"/>
            <a:ext cx="5927818" cy="3414504"/>
          </a:xfrm>
        </p:spPr>
        <p:txBody>
          <a:bodyPr>
            <a:normAutofit/>
          </a:bodyPr>
          <a:lstStyle/>
          <a:p>
            <a:r>
              <a:rPr lang="en-US" sz="4000" b="1" dirty="0"/>
              <a:t>Rebuke</a:t>
            </a:r>
            <a:r>
              <a:rPr lang="en-US" sz="4000" dirty="0"/>
              <a:t> – </a:t>
            </a:r>
            <a:br>
              <a:rPr lang="en-US" sz="4000" dirty="0"/>
            </a:br>
            <a:r>
              <a:rPr lang="en-US" sz="4000" dirty="0"/>
              <a:t>To say someone is wrong in a strong way</a:t>
            </a:r>
          </a:p>
        </p:txBody>
      </p:sp>
      <p:pic>
        <p:nvPicPr>
          <p:cNvPr id="4" name="Picture 3">
            <a:extLst>
              <a:ext uri="{FF2B5EF4-FFF2-40B4-BE49-F238E27FC236}">
                <a16:creationId xmlns:a16="http://schemas.microsoft.com/office/drawing/2014/main" id="{62DC1786-EE00-B229-CAC0-33ACA414D223}"/>
              </a:ext>
            </a:extLst>
          </p:cNvPr>
          <p:cNvPicPr>
            <a:picLocks noChangeAspect="1"/>
          </p:cNvPicPr>
          <p:nvPr/>
        </p:nvPicPr>
        <p:blipFill>
          <a:blip r:embed="rId2"/>
          <a:stretch>
            <a:fillRect/>
          </a:stretch>
        </p:blipFill>
        <p:spPr>
          <a:xfrm>
            <a:off x="5589078" y="125969"/>
            <a:ext cx="3280344" cy="2571750"/>
          </a:xfrm>
          <a:prstGeom prst="rect">
            <a:avLst/>
          </a:prstGeom>
        </p:spPr>
      </p:pic>
    </p:spTree>
    <p:extLst>
      <p:ext uri="{BB962C8B-B14F-4D97-AF65-F5344CB8AC3E}">
        <p14:creationId xmlns:p14="http://schemas.microsoft.com/office/powerpoint/2010/main" val="1102970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F930F4-9515-7DD9-5A02-F4B546C751EC}"/>
              </a:ext>
            </a:extLst>
          </p:cNvPr>
          <p:cNvPicPr>
            <a:picLocks noChangeAspect="1"/>
          </p:cNvPicPr>
          <p:nvPr/>
        </p:nvPicPr>
        <p:blipFill>
          <a:blip r:embed="rId2"/>
          <a:stretch>
            <a:fillRect/>
          </a:stretch>
        </p:blipFill>
        <p:spPr>
          <a:xfrm>
            <a:off x="1567785" y="259976"/>
            <a:ext cx="6008430" cy="46235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92056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F74B205B-2EA0-D050-196E-CD1B377D94D5}"/>
            </a:ext>
          </a:extLst>
        </p:cNvPr>
        <p:cNvGrpSpPr/>
        <p:nvPr/>
      </p:nvGrpSpPr>
      <p:grpSpPr>
        <a:xfrm>
          <a:off x="0" y="0"/>
          <a:ext cx="0" cy="0"/>
          <a:chOff x="0" y="0"/>
          <a:chExt cx="0" cy="0"/>
        </a:xfrm>
      </p:grpSpPr>
      <p:sp>
        <p:nvSpPr>
          <p:cNvPr id="5" name="Freeform 4">
            <a:extLst>
              <a:ext uri="{FF2B5EF4-FFF2-40B4-BE49-F238E27FC236}">
                <a16:creationId xmlns:a16="http://schemas.microsoft.com/office/drawing/2014/main" id="{A3D2B83F-95AA-2369-34AF-3F46EC2ECADE}"/>
              </a:ext>
            </a:extLst>
          </p:cNvPr>
          <p:cNvSpPr/>
          <p:nvPr/>
        </p:nvSpPr>
        <p:spPr>
          <a:xfrm>
            <a:off x="0" y="2571750"/>
            <a:ext cx="9241972" cy="598393"/>
          </a:xfrm>
          <a:custGeom>
            <a:avLst/>
            <a:gdLst>
              <a:gd name="connsiteX0" fmla="*/ 0 w 6653893"/>
              <a:gd name="connsiteY0" fmla="*/ 582064 h 778463"/>
              <a:gd name="connsiteX1" fmla="*/ 2571750 w 6653893"/>
              <a:gd name="connsiteY1" fmla="*/ 2400 h 778463"/>
              <a:gd name="connsiteX2" fmla="*/ 6653893 w 6653893"/>
              <a:gd name="connsiteY2" fmla="*/ 778007 h 778463"/>
            </a:gdLst>
            <a:ahLst/>
            <a:cxnLst>
              <a:cxn ang="0">
                <a:pos x="connsiteX0" y="connsiteY0"/>
              </a:cxn>
              <a:cxn ang="0">
                <a:pos x="connsiteX1" y="connsiteY1"/>
              </a:cxn>
              <a:cxn ang="0">
                <a:pos x="connsiteX2" y="connsiteY2"/>
              </a:cxn>
            </a:cxnLst>
            <a:rect l="l" t="t" r="r" b="b"/>
            <a:pathLst>
              <a:path w="6653893" h="778463">
                <a:moveTo>
                  <a:pt x="0" y="582064"/>
                </a:moveTo>
                <a:cubicBezTo>
                  <a:pt x="731384" y="275903"/>
                  <a:pt x="1462768" y="-30257"/>
                  <a:pt x="2571750" y="2400"/>
                </a:cubicBezTo>
                <a:cubicBezTo>
                  <a:pt x="3680732" y="35057"/>
                  <a:pt x="5479597" y="799778"/>
                  <a:pt x="6653893" y="778007"/>
                </a:cubicBezTo>
              </a:path>
            </a:pathLst>
          </a:custGeom>
          <a:noFill/>
          <a:ln w="76200" cap="rnd">
            <a:solidFill>
              <a:schemeClr val="bg2">
                <a:lumMod val="25000"/>
              </a:schemeClr>
            </a:solidFill>
            <a:prstDash val="sysDot"/>
            <a:extLst>
              <a:ext uri="{C807C97D-BFC1-408E-A445-0C87EB9F89A2}">
                <ask:lineSketchStyleProps xmlns:ask="http://schemas.microsoft.com/office/drawing/2018/sketchyshapes" sd="1219033472">
                  <a:custGeom>
                    <a:avLst/>
                    <a:gdLst>
                      <a:gd name="connsiteX0" fmla="*/ 0 w 9127672"/>
                      <a:gd name="connsiteY0" fmla="*/ 404692 h 541243"/>
                      <a:gd name="connsiteX1" fmla="*/ 3527873 w 9127672"/>
                      <a:gd name="connsiteY1" fmla="*/ 1668 h 541243"/>
                      <a:gd name="connsiteX2" fmla="*/ 9127672 w 9127672"/>
                      <a:gd name="connsiteY2" fmla="*/ 540925 h 541243"/>
                    </a:gdLst>
                    <a:ahLst/>
                    <a:cxnLst>
                      <a:cxn ang="0">
                        <a:pos x="connsiteX0" y="connsiteY0"/>
                      </a:cxn>
                      <a:cxn ang="0">
                        <a:pos x="connsiteX1" y="connsiteY1"/>
                      </a:cxn>
                      <a:cxn ang="0">
                        <a:pos x="connsiteX2" y="connsiteY2"/>
                      </a:cxn>
                    </a:cxnLst>
                    <a:rect l="l" t="t" r="r" b="b"/>
                    <a:pathLst>
                      <a:path w="9127672" h="541243" extrusionOk="0">
                        <a:moveTo>
                          <a:pt x="0" y="404692"/>
                        </a:moveTo>
                        <a:cubicBezTo>
                          <a:pt x="891047" y="122589"/>
                          <a:pt x="1950979" y="-164"/>
                          <a:pt x="3527873" y="1668"/>
                        </a:cubicBezTo>
                        <a:cubicBezTo>
                          <a:pt x="5334334" y="84412"/>
                          <a:pt x="7187911" y="566520"/>
                          <a:pt x="9127672" y="540925"/>
                        </a:cubicBezTo>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88BB44C-6CFF-2972-8CBC-B82FE2EC4558}"/>
              </a:ext>
            </a:extLst>
          </p:cNvPr>
          <p:cNvPicPr>
            <a:picLocks noChangeAspect="1"/>
          </p:cNvPicPr>
          <p:nvPr/>
        </p:nvPicPr>
        <p:blipFill>
          <a:blip r:embed="rId2"/>
          <a:stretch>
            <a:fillRect/>
          </a:stretch>
        </p:blipFill>
        <p:spPr>
          <a:xfrm>
            <a:off x="2707741" y="707491"/>
            <a:ext cx="3728517" cy="3728517"/>
          </a:xfrm>
          <a:prstGeom prst="rect">
            <a:avLst/>
          </a:prstGeom>
        </p:spPr>
      </p:pic>
    </p:spTree>
    <p:extLst>
      <p:ext uri="{BB962C8B-B14F-4D97-AF65-F5344CB8AC3E}">
        <p14:creationId xmlns:p14="http://schemas.microsoft.com/office/powerpoint/2010/main" val="3041851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9DAC99CB-50E9-0865-D4BF-F4D6CB80D7D0}"/>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25E43610-8D1D-15DC-6EC9-3197ADB20A1B}"/>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3716875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201F6A-1E26-B7E3-2E50-0FB8F7DE80A0}"/>
              </a:ext>
            </a:extLst>
          </p:cNvPr>
          <p:cNvSpPr txBox="1"/>
          <p:nvPr/>
        </p:nvSpPr>
        <p:spPr>
          <a:xfrm>
            <a:off x="833284" y="1833086"/>
            <a:ext cx="7477432" cy="1477328"/>
          </a:xfrm>
          <a:prstGeom prst="rect">
            <a:avLst/>
          </a:prstGeom>
          <a:noFill/>
        </p:spPr>
        <p:txBody>
          <a:bodyPr wrap="none" rtlCol="0">
            <a:spAutoFit/>
          </a:bodyPr>
          <a:lstStyle/>
          <a:p>
            <a:pPr algn="ctr"/>
            <a:r>
              <a:rPr lang="en-US" sz="3600" dirty="0">
                <a:latin typeface="Lato" panose="020F0502020204030203" pitchFamily="34" charset="0"/>
                <a:ea typeface="Lato" panose="020F0502020204030203" pitchFamily="34" charset="0"/>
                <a:cs typeface="Lato" panose="020F0502020204030203" pitchFamily="34" charset="0"/>
              </a:rPr>
              <a:t>Jesus’ miracles helped the Apostles</a:t>
            </a:r>
          </a:p>
          <a:p>
            <a:pPr algn="ctr"/>
            <a:r>
              <a:rPr lang="en-US" sz="3600" dirty="0">
                <a:latin typeface="Lato" panose="020F0502020204030203" pitchFamily="34" charset="0"/>
                <a:ea typeface="Lato" panose="020F0502020204030203" pitchFamily="34" charset="0"/>
                <a:cs typeface="Lato" panose="020F0502020204030203" pitchFamily="34" charset="0"/>
              </a:rPr>
              <a:t>see and hear the truth about Him</a:t>
            </a:r>
          </a:p>
          <a:p>
            <a:endParaRPr lang="en-US" dirty="0"/>
          </a:p>
        </p:txBody>
      </p:sp>
    </p:spTree>
    <p:extLst>
      <p:ext uri="{BB962C8B-B14F-4D97-AF65-F5344CB8AC3E}">
        <p14:creationId xmlns:p14="http://schemas.microsoft.com/office/powerpoint/2010/main" val="3864521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C6CFFE0-F840-902B-87C9-76138CD9833E}"/>
              </a:ext>
            </a:extLst>
          </p:cNvPr>
          <p:cNvSpPr>
            <a:spLocks noGrp="1"/>
          </p:cNvSpPr>
          <p:nvPr>
            <p:ph type="title"/>
          </p:nvPr>
        </p:nvSpPr>
        <p:spPr>
          <a:xfrm>
            <a:off x="598230" y="205979"/>
            <a:ext cx="7913430" cy="857250"/>
          </a:xfrm>
        </p:spPr>
        <p:txBody>
          <a:bodyPr/>
          <a:lstStyle/>
          <a:p>
            <a:r>
              <a:rPr lang="en-US" dirty="0"/>
              <a:t>Two Big Ideas</a:t>
            </a:r>
          </a:p>
        </p:txBody>
      </p:sp>
      <p:sp>
        <p:nvSpPr>
          <p:cNvPr id="11" name="Text Placeholder 2">
            <a:extLst>
              <a:ext uri="{FF2B5EF4-FFF2-40B4-BE49-F238E27FC236}">
                <a16:creationId xmlns:a16="http://schemas.microsoft.com/office/drawing/2014/main" id="{783823CE-0BF2-CEE8-D1D9-659DA2631526}"/>
              </a:ext>
            </a:extLst>
          </p:cNvPr>
          <p:cNvSpPr>
            <a:spLocks noGrp="1"/>
          </p:cNvSpPr>
          <p:nvPr>
            <p:ph type="body" sz="quarter" idx="10"/>
          </p:nvPr>
        </p:nvSpPr>
        <p:spPr>
          <a:xfrm>
            <a:off x="598488" y="1251437"/>
            <a:ext cx="7913687" cy="3642243"/>
          </a:xfrm>
        </p:spPr>
        <p:txBody>
          <a:bodyPr>
            <a:normAutofit/>
          </a:bodyPr>
          <a:lstStyle/>
          <a:p>
            <a:pPr>
              <a:lnSpc>
                <a:spcPct val="150000"/>
              </a:lnSpc>
            </a:pPr>
            <a:r>
              <a:rPr lang="en-US" sz="3600" dirty="0"/>
              <a:t>Who He is: Son of God, Messiah</a:t>
            </a:r>
          </a:p>
          <a:p>
            <a:pPr>
              <a:lnSpc>
                <a:spcPct val="150000"/>
              </a:lnSpc>
            </a:pPr>
            <a:r>
              <a:rPr lang="en-US" sz="3600" dirty="0"/>
              <a:t>Why He came: the cross</a:t>
            </a:r>
          </a:p>
        </p:txBody>
      </p:sp>
    </p:spTree>
    <p:extLst>
      <p:ext uri="{BB962C8B-B14F-4D97-AF65-F5344CB8AC3E}">
        <p14:creationId xmlns:p14="http://schemas.microsoft.com/office/powerpoint/2010/main" val="1953183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9B402-4C16-3FE9-0E7F-FD94254C1094}"/>
              </a:ext>
            </a:extLst>
          </p:cNvPr>
          <p:cNvSpPr>
            <a:spLocks noGrp="1"/>
          </p:cNvSpPr>
          <p:nvPr>
            <p:ph type="title"/>
          </p:nvPr>
        </p:nvSpPr>
        <p:spPr/>
        <p:txBody>
          <a:bodyPr>
            <a:normAutofit/>
          </a:bodyPr>
          <a:lstStyle/>
          <a:p>
            <a:r>
              <a:rPr lang="en-US" sz="3200" dirty="0"/>
              <a:t>Eyes and Ears Opened</a:t>
            </a:r>
          </a:p>
        </p:txBody>
      </p:sp>
      <p:sp>
        <p:nvSpPr>
          <p:cNvPr id="3" name="Text Placeholder 2">
            <a:extLst>
              <a:ext uri="{FF2B5EF4-FFF2-40B4-BE49-F238E27FC236}">
                <a16:creationId xmlns:a16="http://schemas.microsoft.com/office/drawing/2014/main" id="{1A54E1BE-E0FC-B4EC-E883-36D068A73CE2}"/>
              </a:ext>
            </a:extLst>
          </p:cNvPr>
          <p:cNvSpPr>
            <a:spLocks noGrp="1"/>
          </p:cNvSpPr>
          <p:nvPr>
            <p:ph type="body" sz="quarter" idx="10"/>
          </p:nvPr>
        </p:nvSpPr>
        <p:spPr>
          <a:xfrm>
            <a:off x="397565" y="1295278"/>
            <a:ext cx="8348870" cy="3642243"/>
          </a:xfrm>
        </p:spPr>
        <p:txBody>
          <a:bodyPr>
            <a:normAutofit fontScale="62500" lnSpcReduction="20000"/>
          </a:bodyPr>
          <a:lstStyle/>
          <a:p>
            <a:pPr>
              <a:lnSpc>
                <a:spcPct val="120000"/>
              </a:lnSpc>
              <a:spcBef>
                <a:spcPts val="1200"/>
              </a:spcBef>
              <a:spcAft>
                <a:spcPts val="1200"/>
              </a:spcAft>
            </a:pPr>
            <a:r>
              <a:rPr lang="en-US" sz="4200" dirty="0"/>
              <a:t>Jesus traveled to </a:t>
            </a:r>
            <a:r>
              <a:rPr lang="en-US" sz="4200" dirty="0" err="1"/>
              <a:t>Tyre</a:t>
            </a:r>
            <a:r>
              <a:rPr lang="en-US" sz="4200" dirty="0"/>
              <a:t> and Sidon</a:t>
            </a:r>
          </a:p>
          <a:p>
            <a:pPr>
              <a:lnSpc>
                <a:spcPct val="120000"/>
              </a:lnSpc>
              <a:spcBef>
                <a:spcPts val="1200"/>
              </a:spcBef>
              <a:spcAft>
                <a:spcPts val="1200"/>
              </a:spcAft>
            </a:pPr>
            <a:r>
              <a:rPr lang="en-US" sz="4200" dirty="0"/>
              <a:t>The people there remembered the man freed from demons</a:t>
            </a:r>
          </a:p>
          <a:p>
            <a:pPr>
              <a:lnSpc>
                <a:spcPct val="120000"/>
              </a:lnSpc>
              <a:spcBef>
                <a:spcPts val="1200"/>
              </a:spcBef>
              <a:spcAft>
                <a:spcPts val="1200"/>
              </a:spcAft>
            </a:pPr>
            <a:r>
              <a:rPr lang="en-US" sz="4200" dirty="0"/>
              <a:t>They brought a man who couldn’t hear or speak</a:t>
            </a:r>
          </a:p>
          <a:p>
            <a:pPr>
              <a:lnSpc>
                <a:spcPct val="120000"/>
              </a:lnSpc>
              <a:spcBef>
                <a:spcPts val="1200"/>
              </a:spcBef>
              <a:spcAft>
                <a:spcPts val="1200"/>
              </a:spcAft>
            </a:pPr>
            <a:r>
              <a:rPr lang="en-US" sz="4200" dirty="0"/>
              <a:t>Jesus used actions to communicate that the healing came from God</a:t>
            </a:r>
          </a:p>
        </p:txBody>
      </p:sp>
    </p:spTree>
    <p:extLst>
      <p:ext uri="{BB962C8B-B14F-4D97-AF65-F5344CB8AC3E}">
        <p14:creationId xmlns:p14="http://schemas.microsoft.com/office/powerpoint/2010/main" val="2010859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8C9D7-7F41-F206-0A7D-8835BD198760}"/>
              </a:ext>
            </a:extLst>
          </p:cNvPr>
          <p:cNvSpPr>
            <a:spLocks noGrp="1"/>
          </p:cNvSpPr>
          <p:nvPr>
            <p:ph type="title"/>
          </p:nvPr>
        </p:nvSpPr>
        <p:spPr/>
        <p:txBody>
          <a:bodyPr/>
          <a:lstStyle/>
          <a:p>
            <a:r>
              <a:rPr lang="en-US" dirty="0"/>
              <a:t>A Blind Man Healed</a:t>
            </a:r>
          </a:p>
        </p:txBody>
      </p:sp>
      <p:sp>
        <p:nvSpPr>
          <p:cNvPr id="3" name="Text Placeholder 2">
            <a:extLst>
              <a:ext uri="{FF2B5EF4-FFF2-40B4-BE49-F238E27FC236}">
                <a16:creationId xmlns:a16="http://schemas.microsoft.com/office/drawing/2014/main" id="{C3DBFDE5-F8F4-41C8-8137-176FBD3C9467}"/>
              </a:ext>
            </a:extLst>
          </p:cNvPr>
          <p:cNvSpPr>
            <a:spLocks noGrp="1"/>
          </p:cNvSpPr>
          <p:nvPr>
            <p:ph type="body" sz="quarter" idx="10"/>
          </p:nvPr>
        </p:nvSpPr>
        <p:spPr/>
        <p:txBody>
          <a:bodyPr>
            <a:normAutofit/>
          </a:bodyPr>
          <a:lstStyle/>
          <a:p>
            <a:pPr>
              <a:lnSpc>
                <a:spcPct val="150000"/>
              </a:lnSpc>
            </a:pPr>
            <a:r>
              <a:rPr lang="en-US" sz="3600" dirty="0"/>
              <a:t>Jesus went to Bethsaida</a:t>
            </a:r>
          </a:p>
          <a:p>
            <a:pPr>
              <a:lnSpc>
                <a:spcPct val="150000"/>
              </a:lnSpc>
            </a:pPr>
            <a:r>
              <a:rPr lang="en-US" sz="3600" dirty="0"/>
              <a:t>A blind man was brought to Him</a:t>
            </a:r>
          </a:p>
          <a:p>
            <a:pPr>
              <a:lnSpc>
                <a:spcPct val="150000"/>
              </a:lnSpc>
            </a:pPr>
            <a:r>
              <a:rPr lang="en-US" sz="3600" dirty="0"/>
              <a:t>Jesus healed the man’s blindness</a:t>
            </a:r>
          </a:p>
        </p:txBody>
      </p:sp>
    </p:spTree>
    <p:extLst>
      <p:ext uri="{BB962C8B-B14F-4D97-AF65-F5344CB8AC3E}">
        <p14:creationId xmlns:p14="http://schemas.microsoft.com/office/powerpoint/2010/main" val="1338800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2CB6B78C-A830-DAF1-9003-556D674C4692}"/>
              </a:ext>
            </a:extLst>
          </p:cNvPr>
          <p:cNvSpPr>
            <a:spLocks noGrp="1"/>
          </p:cNvSpPr>
          <p:nvPr>
            <p:ph type="body" sz="quarter" idx="10"/>
          </p:nvPr>
        </p:nvSpPr>
        <p:spPr>
          <a:xfrm>
            <a:off x="713221" y="429598"/>
            <a:ext cx="7473085" cy="3680039"/>
          </a:xfrm>
        </p:spPr>
        <p:txBody>
          <a:bodyPr>
            <a:normAutofit/>
          </a:bodyPr>
          <a:lstStyle/>
          <a:p>
            <a:r>
              <a:rPr lang="en-US" sz="3600" dirty="0"/>
              <a:t>“But who do you say that I am?” Peter answered and said to Him, “You are the Christ.” </a:t>
            </a:r>
          </a:p>
        </p:txBody>
      </p:sp>
      <p:sp>
        <p:nvSpPr>
          <p:cNvPr id="3" name="Text Placeholder 2">
            <a:extLst>
              <a:ext uri="{FF2B5EF4-FFF2-40B4-BE49-F238E27FC236}">
                <a16:creationId xmlns:a16="http://schemas.microsoft.com/office/drawing/2014/main" id="{8BD6B9B5-B0D7-346C-A693-270DD8D884EC}"/>
              </a:ext>
            </a:extLst>
          </p:cNvPr>
          <p:cNvSpPr>
            <a:spLocks noGrp="1"/>
          </p:cNvSpPr>
          <p:nvPr>
            <p:ph type="body" sz="quarter" idx="11"/>
          </p:nvPr>
        </p:nvSpPr>
        <p:spPr/>
        <p:txBody>
          <a:bodyPr/>
          <a:lstStyle/>
          <a:p>
            <a:r>
              <a:rPr lang="en-US" dirty="0"/>
              <a:t>– Mark 8:29</a:t>
            </a:r>
          </a:p>
        </p:txBody>
      </p:sp>
    </p:spTree>
    <p:extLst>
      <p:ext uri="{BB962C8B-B14F-4D97-AF65-F5344CB8AC3E}">
        <p14:creationId xmlns:p14="http://schemas.microsoft.com/office/powerpoint/2010/main" val="1587865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3BCE805-076C-FBB3-0A65-087F379A4416}"/>
              </a:ext>
            </a:extLst>
          </p:cNvPr>
          <p:cNvSpPr>
            <a:spLocks noGrp="1"/>
          </p:cNvSpPr>
          <p:nvPr>
            <p:ph type="title"/>
          </p:nvPr>
        </p:nvSpPr>
        <p:spPr>
          <a:xfrm>
            <a:off x="598230" y="205979"/>
            <a:ext cx="7913430" cy="857250"/>
          </a:xfrm>
        </p:spPr>
        <p:txBody>
          <a:bodyPr/>
          <a:lstStyle/>
          <a:p>
            <a:r>
              <a:rPr lang="en-US" dirty="0"/>
              <a:t>First Goal Reached</a:t>
            </a:r>
          </a:p>
        </p:txBody>
      </p:sp>
      <p:sp>
        <p:nvSpPr>
          <p:cNvPr id="10" name="Text Placeholder 2">
            <a:extLst>
              <a:ext uri="{FF2B5EF4-FFF2-40B4-BE49-F238E27FC236}">
                <a16:creationId xmlns:a16="http://schemas.microsoft.com/office/drawing/2014/main" id="{06FFE19D-D0FE-508D-AEAF-BB916206A55B}"/>
              </a:ext>
            </a:extLst>
          </p:cNvPr>
          <p:cNvSpPr>
            <a:spLocks noGrp="1"/>
          </p:cNvSpPr>
          <p:nvPr>
            <p:ph type="body" sz="quarter" idx="10"/>
          </p:nvPr>
        </p:nvSpPr>
        <p:spPr>
          <a:xfrm>
            <a:off x="598488" y="1251437"/>
            <a:ext cx="7913687" cy="3642243"/>
          </a:xfrm>
        </p:spPr>
        <p:txBody>
          <a:bodyPr anchor="ctr">
            <a:normAutofit/>
          </a:bodyPr>
          <a:lstStyle/>
          <a:p>
            <a:pPr marL="0" indent="0">
              <a:buNone/>
            </a:pPr>
            <a:r>
              <a:rPr lang="en-US" sz="4000" dirty="0"/>
              <a:t>The Apostles believed Jesus is the </a:t>
            </a:r>
          </a:p>
          <a:p>
            <a:pPr marL="0" indent="0">
              <a:buNone/>
            </a:pPr>
            <a:r>
              <a:rPr lang="en-US" sz="4000" dirty="0"/>
              <a:t>Divine Son of God</a:t>
            </a:r>
          </a:p>
        </p:txBody>
      </p:sp>
    </p:spTree>
    <p:extLst>
      <p:ext uri="{BB962C8B-B14F-4D97-AF65-F5344CB8AC3E}">
        <p14:creationId xmlns:p14="http://schemas.microsoft.com/office/powerpoint/2010/main" val="56889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D0B3E-DC55-7DCC-2FEF-B13FAD562E3C}"/>
              </a:ext>
            </a:extLst>
          </p:cNvPr>
          <p:cNvSpPr>
            <a:spLocks noGrp="1"/>
          </p:cNvSpPr>
          <p:nvPr>
            <p:ph type="title"/>
          </p:nvPr>
        </p:nvSpPr>
        <p:spPr/>
        <p:txBody>
          <a:bodyPr>
            <a:normAutofit/>
          </a:bodyPr>
          <a:lstStyle/>
          <a:p>
            <a:pPr rtl="0">
              <a:spcBef>
                <a:spcPts val="1200"/>
              </a:spcBef>
              <a:spcAft>
                <a:spcPts val="1200"/>
              </a:spcAft>
            </a:pPr>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Peter Rebuked</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669310F5-D72E-42D2-47EA-76E180F89E6F}"/>
              </a:ext>
            </a:extLst>
          </p:cNvPr>
          <p:cNvSpPr>
            <a:spLocks noGrp="1"/>
          </p:cNvSpPr>
          <p:nvPr>
            <p:ph type="body" sz="quarter" idx="10"/>
          </p:nvPr>
        </p:nvSpPr>
        <p:spPr/>
        <p:txBody>
          <a:bodyPr>
            <a:normAutofit/>
          </a:bodyPr>
          <a:lstStyle/>
          <a:p>
            <a:pPr>
              <a:spcBef>
                <a:spcPts val="800"/>
              </a:spcBef>
              <a:spcAft>
                <a:spcPts val="800"/>
              </a:spcAft>
            </a:pPr>
            <a:r>
              <a:rPr lang="en-US" sz="2800" dirty="0"/>
              <a:t>Jesus said He would die and rise again</a:t>
            </a:r>
          </a:p>
          <a:p>
            <a:pPr>
              <a:spcBef>
                <a:spcPts val="800"/>
              </a:spcBef>
              <a:spcAft>
                <a:spcPts val="800"/>
              </a:spcAft>
            </a:pPr>
            <a:r>
              <a:rPr lang="en-US" sz="2800" dirty="0"/>
              <a:t>Peter expected a powerful king, didn’t understand the cross</a:t>
            </a:r>
          </a:p>
          <a:p>
            <a:pPr>
              <a:spcBef>
                <a:spcPts val="800"/>
              </a:spcBef>
              <a:spcAft>
                <a:spcPts val="800"/>
              </a:spcAft>
            </a:pPr>
            <a:r>
              <a:rPr lang="en-US" sz="2800" dirty="0"/>
              <a:t>Peter tried to stop Jesus, focused on human thinking</a:t>
            </a:r>
          </a:p>
          <a:p>
            <a:pPr>
              <a:spcBef>
                <a:spcPts val="800"/>
              </a:spcBef>
              <a:spcAft>
                <a:spcPts val="800"/>
              </a:spcAft>
            </a:pPr>
            <a:r>
              <a:rPr lang="en-US" sz="2800" dirty="0"/>
              <a:t>Jesus rebuked him and focused on God’s plan</a:t>
            </a:r>
          </a:p>
        </p:txBody>
      </p:sp>
    </p:spTree>
    <p:extLst>
      <p:ext uri="{BB962C8B-B14F-4D97-AF65-F5344CB8AC3E}">
        <p14:creationId xmlns:p14="http://schemas.microsoft.com/office/powerpoint/2010/main" val="980997612"/>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4984</TotalTime>
  <Words>270</Words>
  <Application>Microsoft Macintosh PowerPoint</Application>
  <PresentationFormat>On-screen Show (16:9)</PresentationFormat>
  <Paragraphs>35</Paragraphs>
  <Slides>13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Calibri</vt:lpstr>
      <vt:lpstr>D-DIN Condensed</vt:lpstr>
      <vt:lpstr>D-DIN Condensed</vt:lpstr>
      <vt:lpstr>Lato</vt:lpstr>
      <vt:lpstr>Lato Black</vt:lpstr>
      <vt:lpstr>Lato Regular</vt:lpstr>
      <vt:lpstr>With Title</vt:lpstr>
      <vt:lpstr>PowerPoint Presentation</vt:lpstr>
      <vt:lpstr>PowerPoint Presentation</vt:lpstr>
      <vt:lpstr>PowerPoint Presentation</vt:lpstr>
      <vt:lpstr>Two Big Ideas</vt:lpstr>
      <vt:lpstr>Eyes and Ears Opened</vt:lpstr>
      <vt:lpstr>A Blind Man Healed</vt:lpstr>
      <vt:lpstr>PowerPoint Presentation</vt:lpstr>
      <vt:lpstr>First Goal Reached</vt:lpstr>
      <vt:lpstr>Peter Rebuked</vt:lpstr>
      <vt:lpstr>God’s Plan Includes Us</vt:lpstr>
      <vt:lpstr>Key Terms</vt:lpstr>
      <vt:lpstr>PowerPoint Presentation</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675</cp:revision>
  <dcterms:created xsi:type="dcterms:W3CDTF">2014-04-30T18:34:38Z</dcterms:created>
  <dcterms:modified xsi:type="dcterms:W3CDTF">2026-03-03T15:58:54Z</dcterms:modified>
  <cp:category/>
</cp:coreProperties>
</file>