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44"/>
    <p:restoredTop sz="94150"/>
  </p:normalViewPr>
  <p:slideViewPr>
    <p:cSldViewPr snapToGrid="0" snapToObjects="1">
      <p:cViewPr varScale="1">
        <p:scale>
          <a:sx n="160" d="100"/>
          <a:sy n="160" d="100"/>
        </p:scale>
        <p:origin x="376" y="1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3/2/26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3/2/26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29057"/>
            <a:ext cx="2089632" cy="3363913"/>
          </a:xfrm>
        </p:spPr>
        <p:txBody>
          <a:bodyPr/>
          <a:lstStyle/>
          <a:p>
            <a:r>
              <a:rPr lang="en-US" dirty="0"/>
              <a:t>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87395" y="2514600"/>
            <a:ext cx="6029433" cy="1398511"/>
          </a:xfrm>
        </p:spPr>
        <p:txBody>
          <a:bodyPr/>
          <a:lstStyle/>
          <a:p>
            <a:pPr algn="l"/>
            <a:r>
              <a:rPr lang="en-US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Encounters and Parables</a:t>
            </a:r>
          </a:p>
          <a:p>
            <a:pPr algn="l"/>
            <a:r>
              <a:rPr lang="en-US" sz="36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MARK 2:1-4:29</a:t>
            </a: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42871-29DD-9CE5-F75C-966692332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Parable of the Lamp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432A16-47DD-ED5C-0673-299C49B8622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The world is dark without Jesus</a:t>
            </a:r>
          </a:p>
          <a:p>
            <a:pPr>
              <a:lnSpc>
                <a:spcPct val="150000"/>
              </a:lnSpc>
            </a:pPr>
            <a:r>
              <a:rPr lang="en-US" dirty="0"/>
              <a:t>God’s kingdom is light</a:t>
            </a:r>
          </a:p>
          <a:p>
            <a:pPr>
              <a:lnSpc>
                <a:spcPct val="150000"/>
              </a:lnSpc>
            </a:pPr>
            <a:r>
              <a:rPr lang="en-US" dirty="0"/>
              <a:t>Our actions can show God’s light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20790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144EF-A2FE-3CA7-02B5-2657E91C9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>
              <a:spcBef>
                <a:spcPts val="1200"/>
              </a:spcBef>
              <a:spcAft>
                <a:spcPts val="1200"/>
              </a:spcAft>
            </a:pPr>
            <a:r>
              <a:rPr lang="en-US" sz="3200" b="1" i="0" u="none" strike="noStrike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Parable of the Growing Seed</a:t>
            </a:r>
            <a:endParaRPr lang="en-US" sz="3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110E25-D6A0-5EBB-FECB-489E3F3B379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sz="3600" dirty="0"/>
              <a:t>The seed is God’s Word</a:t>
            </a:r>
          </a:p>
          <a:p>
            <a:pPr>
              <a:lnSpc>
                <a:spcPct val="200000"/>
              </a:lnSpc>
            </a:pPr>
            <a:r>
              <a:rPr lang="en-US" sz="3600" dirty="0"/>
              <a:t>When planted, it grows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7415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E52582F-8D92-C3AB-C236-CBB700BF9C8E}"/>
              </a:ext>
            </a:extLst>
          </p:cNvPr>
          <p:cNvSpPr txBox="1"/>
          <p:nvPr/>
        </p:nvSpPr>
        <p:spPr>
          <a:xfrm>
            <a:off x="3" y="1088364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 Fruit of the Spirit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243A29-459A-6278-D49E-51D7D31BCC3F}"/>
              </a:ext>
            </a:extLst>
          </p:cNvPr>
          <p:cNvSpPr txBox="1"/>
          <p:nvPr/>
        </p:nvSpPr>
        <p:spPr>
          <a:xfrm>
            <a:off x="1195113" y="2195048"/>
            <a:ext cx="675377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 fontAlgn="base">
              <a:spcBef>
                <a:spcPts val="1200"/>
              </a:spcBef>
              <a:spcAft>
                <a:spcPts val="0"/>
              </a:spcAft>
            </a:pPr>
            <a:r>
              <a:rPr lang="en-US" sz="32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</a:t>
            </a:r>
            <a:r>
              <a:rPr lang="en-US" sz="3200" b="0" i="0" u="none" strike="noStrike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ove, joy, peace</a:t>
            </a:r>
          </a:p>
          <a:p>
            <a:pPr algn="ctr" rtl="0" fontAlgn="base">
              <a:spcBef>
                <a:spcPts val="1200"/>
              </a:spcBef>
              <a:spcAft>
                <a:spcPts val="0"/>
              </a:spcAft>
            </a:pPr>
            <a:r>
              <a:rPr lang="en-US" sz="32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</a:t>
            </a:r>
            <a:r>
              <a:rPr lang="en-US" sz="3200" b="0" i="0" u="none" strike="noStrike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atience, kindness, goodness</a:t>
            </a:r>
          </a:p>
          <a:p>
            <a:pPr algn="ctr" rtl="0" fontAlgn="base">
              <a:spcBef>
                <a:spcPts val="1200"/>
              </a:spcBef>
              <a:spcAft>
                <a:spcPts val="0"/>
              </a:spcAft>
            </a:pPr>
            <a:r>
              <a:rPr lang="en-US" sz="32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</a:t>
            </a:r>
            <a:r>
              <a:rPr lang="en-US" sz="3200" b="0" i="0" u="none" strike="noStrike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aithfulness, gentleness, self-control</a:t>
            </a:r>
          </a:p>
          <a:p>
            <a:pPr algn="l" rtl="0" fontAlgn="base">
              <a:spcBef>
                <a:spcPts val="1200"/>
              </a:spcBef>
              <a:spcAft>
                <a:spcPts val="0"/>
              </a:spcAft>
            </a:pPr>
            <a:endParaRPr lang="en-US" sz="1800" b="0" i="0" u="none" strike="noStrike" dirty="0">
              <a:solidFill>
                <a:srgbClr val="1C1C1C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5450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DDC0BC4-77FF-D37F-D86E-EF8ECCD90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/>
          <a:lstStyle/>
          <a:p>
            <a:r>
              <a:rPr lang="en-US" dirty="0"/>
              <a:t>God Produces the Fruit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58BA0C2-9C7A-58D7-5F0A-7E463FFCDB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8043004" cy="3642243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dirty="0"/>
              <a:t>We cannot grow spiritual fruit on our own</a:t>
            </a:r>
          </a:p>
          <a:p>
            <a:pPr>
              <a:lnSpc>
                <a:spcPct val="200000"/>
              </a:lnSpc>
            </a:pPr>
            <a:r>
              <a:rPr lang="en-US" dirty="0"/>
              <a:t>God’s Word helps us grow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240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9A444-158D-272D-AAC1-B30ACA180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Terms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C8FFF8-659A-B226-3EAA-3F9DFBE145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84610" y="1740165"/>
            <a:ext cx="7424923" cy="2886635"/>
          </a:xfrm>
        </p:spPr>
        <p:txBody>
          <a:bodyPr>
            <a:normAutofit/>
          </a:bodyPr>
          <a:lstStyle/>
          <a:p>
            <a:pPr>
              <a:spcBef>
                <a:spcPts val="1368"/>
              </a:spcBef>
              <a:spcAft>
                <a:spcPts val="1200"/>
              </a:spcAft>
            </a:pPr>
            <a:r>
              <a:rPr lang="en-US" b="1" dirty="0"/>
              <a:t>Oppose </a:t>
            </a:r>
            <a:r>
              <a:rPr lang="en-US" dirty="0"/>
              <a:t>— </a:t>
            </a:r>
            <a:br>
              <a:rPr lang="en-US" dirty="0"/>
            </a:br>
            <a:r>
              <a:rPr lang="en-US" dirty="0"/>
              <a:t>To disagree with someone</a:t>
            </a:r>
            <a:br>
              <a:rPr lang="en-US" dirty="0"/>
            </a:br>
            <a:r>
              <a:rPr lang="en-US" dirty="0"/>
              <a:t>or try to stop what they are doing</a:t>
            </a:r>
          </a:p>
          <a:p>
            <a:pPr>
              <a:spcBef>
                <a:spcPts val="1368"/>
              </a:spcBef>
              <a:spcAft>
                <a:spcPts val="1200"/>
              </a:spcAft>
            </a:pPr>
            <a:r>
              <a:rPr lang="en-US" b="1" dirty="0"/>
              <a:t>Parable</a:t>
            </a:r>
            <a:r>
              <a:rPr lang="en-US" dirty="0"/>
              <a:t> — To lay beside; to compare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035E03-8CD3-917F-E2AD-5AFCE6FCDE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9078" y="125969"/>
            <a:ext cx="3280344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794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FBE7C85A-AA63-A286-FEC3-E17C53764C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221" y="429598"/>
            <a:ext cx="7473085" cy="3680039"/>
          </a:xfrm>
        </p:spPr>
        <p:txBody>
          <a:bodyPr>
            <a:normAutofit/>
          </a:bodyPr>
          <a:lstStyle/>
          <a:p>
            <a:r>
              <a:rPr lang="en-US" sz="3200" dirty="0"/>
              <a:t>For even the Son of Man did not come to be served, but to serve, and to give His life a ransom for many.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E62D8D-453D-C3DD-55A3-4A54FBC6D9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– Mark 10:45</a:t>
            </a:r>
          </a:p>
        </p:txBody>
      </p:sp>
    </p:spTree>
    <p:extLst>
      <p:ext uri="{BB962C8B-B14F-4D97-AF65-F5344CB8AC3E}">
        <p14:creationId xmlns:p14="http://schemas.microsoft.com/office/powerpoint/2010/main" val="884059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EA862420-537F-365F-A237-696666C8B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>
            <a:normAutofit/>
          </a:bodyPr>
          <a:lstStyle/>
          <a:p>
            <a:pPr rtl="0">
              <a:spcBef>
                <a:spcPts val="1200"/>
              </a:spcBef>
              <a:spcAft>
                <a:spcPts val="1200"/>
              </a:spcAft>
            </a:pPr>
            <a:r>
              <a:rPr lang="en-US" sz="3200" i="0" u="none" strike="noStrike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Jesus Faces Opposition</a:t>
            </a:r>
            <a:endParaRPr lang="en-US" sz="3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ADEED3-AD48-6A17-C37E-A886B7260E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9" y="1407459"/>
            <a:ext cx="7729724" cy="3486221"/>
          </a:xfrm>
        </p:spPr>
        <p:txBody>
          <a:bodyPr>
            <a:normAutofit/>
          </a:bodyPr>
          <a:lstStyle/>
          <a:p>
            <a:pPr marL="434340" indent="-43434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People were amazed by Jesus’ teaching and miracles</a:t>
            </a:r>
          </a:p>
          <a:p>
            <a:pPr marL="434340" indent="-434340"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Some people did not like what Jesus was doing</a:t>
            </a:r>
          </a:p>
        </p:txBody>
      </p:sp>
    </p:spTree>
    <p:extLst>
      <p:ext uri="{BB962C8B-B14F-4D97-AF65-F5344CB8AC3E}">
        <p14:creationId xmlns:p14="http://schemas.microsoft.com/office/powerpoint/2010/main" val="4204385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8F882-0A18-FB69-14E2-A2F4D0DB8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>
              <a:spcBef>
                <a:spcPts val="1200"/>
              </a:spcBef>
              <a:spcAft>
                <a:spcPts val="1200"/>
              </a:spcAft>
            </a:pPr>
            <a:r>
              <a:rPr lang="en-US" sz="1800" b="1" i="0" u="none" strike="noStrike" dirty="0">
                <a:solidFill>
                  <a:srgbClr val="1C1C1C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3200" b="1" i="0" u="none" strike="noStrike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 Pharisees</a:t>
            </a:r>
            <a:endParaRPr lang="en-US" sz="3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4D72F4-6A03-FB5E-5FE3-8072350291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dirty="0"/>
              <a:t>Religious leaders called Pharisees opposed Jesus</a:t>
            </a:r>
          </a:p>
          <a:p>
            <a:pPr>
              <a:lnSpc>
                <a:spcPct val="150000"/>
              </a:lnSpc>
            </a:pPr>
            <a:r>
              <a:rPr lang="en-US" dirty="0"/>
              <a:t>They added extra rules to God’s laws</a:t>
            </a:r>
          </a:p>
          <a:p>
            <a:r>
              <a:rPr lang="en-US" dirty="0"/>
              <a:t>They were upset when Jesus forgave sins and healed people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057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D1698-E6AE-F325-7FF8-81ABB9231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Jesus’ Authority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7559A6-2269-3454-5655-A7F309FB4E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600" dirty="0"/>
              <a:t>Jesus showed God’s power:</a:t>
            </a:r>
          </a:p>
          <a:p>
            <a:pPr marL="925830" lvl="1" indent="-468630">
              <a:lnSpc>
                <a:spcPct val="150000"/>
              </a:lnSpc>
            </a:pPr>
            <a:r>
              <a:rPr lang="en-US" sz="3200" dirty="0"/>
              <a:t>He forgave sins</a:t>
            </a:r>
          </a:p>
          <a:p>
            <a:pPr marL="925830" lvl="1" indent="-468630">
              <a:lnSpc>
                <a:spcPct val="150000"/>
              </a:lnSpc>
            </a:pPr>
            <a:r>
              <a:rPr lang="en-US" sz="3200" dirty="0"/>
              <a:t>He healed the sick</a:t>
            </a:r>
          </a:p>
          <a:p>
            <a:pPr marL="925830" lvl="1" indent="-468630">
              <a:lnSpc>
                <a:spcPct val="150000"/>
              </a:lnSpc>
            </a:pPr>
            <a:r>
              <a:rPr lang="en-US" sz="3200" dirty="0"/>
              <a:t>He commanded demons to leave</a:t>
            </a:r>
          </a:p>
        </p:txBody>
      </p:sp>
    </p:spTree>
    <p:extLst>
      <p:ext uri="{BB962C8B-B14F-4D97-AF65-F5344CB8AC3E}">
        <p14:creationId xmlns:p14="http://schemas.microsoft.com/office/powerpoint/2010/main" val="20287903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0C3FB1-D5C1-6D66-8AF4-ECCEDC09002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104802" y="750093"/>
            <a:ext cx="6934395" cy="3643313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dirty="0"/>
              <a:t>Jesus did not come to be popular. 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He came to help hurting people and to teach God’s truth.</a:t>
            </a:r>
          </a:p>
        </p:txBody>
      </p:sp>
    </p:spTree>
    <p:extLst>
      <p:ext uri="{BB962C8B-B14F-4D97-AF65-F5344CB8AC3E}">
        <p14:creationId xmlns:p14="http://schemas.microsoft.com/office/powerpoint/2010/main" val="3724482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BB5BA6-D9C6-D618-02B4-D024420A3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i="0" u="none" strike="noStrike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Staying Focused on God</a:t>
            </a:r>
            <a:endParaRPr lang="en-US" sz="3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914BD4-C661-470F-5EA9-9FCB979107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algn="l" rtl="0" fontAlgn="base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b="0" i="0" u="none" strike="noStrike" dirty="0">
                <a:solidFill>
                  <a:schemeClr val="bg1"/>
                </a:solidFill>
                <a:effectLst/>
              </a:rPr>
              <a:t>Some people said Jesus was wrong</a:t>
            </a:r>
          </a:p>
          <a:p>
            <a:pPr algn="l" rtl="0" fontAlgn="base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b="0" i="0" u="none" strike="noStrike" dirty="0">
                <a:solidFill>
                  <a:schemeClr val="bg1"/>
                </a:solidFill>
                <a:effectLst/>
              </a:rPr>
              <a:t>His family didn’t understand</a:t>
            </a:r>
          </a:p>
          <a:p>
            <a:pPr algn="l" rtl="0" fontAlgn="base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b="0" i="0" u="none" strike="noStrike" dirty="0">
                <a:solidFill>
                  <a:schemeClr val="bg1"/>
                </a:solidFill>
                <a:effectLst/>
              </a:rPr>
              <a:t>Jesus always did God’s will</a:t>
            </a:r>
          </a:p>
          <a:p>
            <a:pPr algn="l" rtl="0" fontAlgn="base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b="0" i="0" u="none" strike="noStrike" dirty="0">
                <a:solidFill>
                  <a:schemeClr val="bg1"/>
                </a:solidFill>
                <a:effectLst/>
              </a:rPr>
              <a:t>Jesus said His true family follows God</a:t>
            </a:r>
          </a:p>
        </p:txBody>
      </p:sp>
    </p:spTree>
    <p:extLst>
      <p:ext uri="{BB962C8B-B14F-4D97-AF65-F5344CB8AC3E}">
        <p14:creationId xmlns:p14="http://schemas.microsoft.com/office/powerpoint/2010/main" val="3145295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6C6E99-DF57-8067-47D6-FEAF326F9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Teaching with Parables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DC1413-E62A-FC86-AED0-0AA92808BE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l" rtl="0" fontAlgn="base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b="0" i="0" u="none" strike="noStrike" dirty="0">
                <a:solidFill>
                  <a:schemeClr val="bg1"/>
                </a:solidFill>
                <a:effectLst/>
              </a:rPr>
              <a:t>Jesus kept teaching despite opposition</a:t>
            </a:r>
          </a:p>
          <a:p>
            <a:pPr algn="l" rtl="0" fontAlgn="base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b="0" i="0" u="none" strike="noStrike" dirty="0">
                <a:solidFill>
                  <a:schemeClr val="bg1"/>
                </a:solidFill>
                <a:effectLst/>
              </a:rPr>
              <a:t>He used parables         short stories with hidden meaning</a:t>
            </a:r>
          </a:p>
          <a:p>
            <a:pPr algn="l" rtl="0" fontAlgn="base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b="0" i="0" u="none" strike="noStrike" dirty="0">
                <a:solidFill>
                  <a:schemeClr val="bg1"/>
                </a:solidFill>
                <a:effectLst/>
              </a:rPr>
              <a:t>Parables teach about God’s kingdom</a:t>
            </a:r>
          </a:p>
          <a:p>
            <a:endParaRPr lang="en-US" dirty="0"/>
          </a:p>
        </p:txBody>
      </p:sp>
      <p:sp>
        <p:nvSpPr>
          <p:cNvPr id="4" name="Right Arrow 3">
            <a:extLst>
              <a:ext uri="{FF2B5EF4-FFF2-40B4-BE49-F238E27FC236}">
                <a16:creationId xmlns:a16="http://schemas.microsoft.com/office/drawing/2014/main" id="{EC55F2AF-E320-23FE-D322-C588E8AE5CD3}"/>
              </a:ext>
            </a:extLst>
          </p:cNvPr>
          <p:cNvSpPr/>
          <p:nvPr/>
        </p:nvSpPr>
        <p:spPr>
          <a:xfrm>
            <a:off x="3905951" y="2410684"/>
            <a:ext cx="482068" cy="9435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62047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85EA59-E1B7-17D3-0CD6-8F7BA6A9D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Parable of the Sower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CD3D82-2D0D-33CB-7793-971A2F4217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The seed is God’s Word</a:t>
            </a:r>
          </a:p>
          <a:p>
            <a:pPr>
              <a:lnSpc>
                <a:spcPct val="150000"/>
              </a:lnSpc>
            </a:pPr>
            <a:r>
              <a:rPr lang="en-US" dirty="0"/>
              <a:t>People respond in different ways</a:t>
            </a:r>
          </a:p>
          <a:p>
            <a:pPr>
              <a:lnSpc>
                <a:spcPct val="150000"/>
              </a:lnSpc>
            </a:pPr>
            <a:r>
              <a:rPr lang="en-US" dirty="0"/>
              <a:t>Some grow, some do not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631976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4943</TotalTime>
  <Words>288</Words>
  <Application>Microsoft Macintosh PowerPoint</Application>
  <PresentationFormat>On-screen Show (16:9)</PresentationFormat>
  <Paragraphs>50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Jesus Faces Opposition</vt:lpstr>
      <vt:lpstr> The Pharisees</vt:lpstr>
      <vt:lpstr>Jesus’ Authority</vt:lpstr>
      <vt:lpstr>PowerPoint Presentation</vt:lpstr>
      <vt:lpstr>Staying Focused on God</vt:lpstr>
      <vt:lpstr>Teaching with Parables</vt:lpstr>
      <vt:lpstr>Parable of the Sower</vt:lpstr>
      <vt:lpstr>Parable of the Lamp</vt:lpstr>
      <vt:lpstr>Parable of the Growing Seed</vt:lpstr>
      <vt:lpstr>PowerPoint Presentation</vt:lpstr>
      <vt:lpstr>God Produces the Fruit</vt:lpstr>
      <vt:lpstr>Key Terms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677</cp:revision>
  <dcterms:created xsi:type="dcterms:W3CDTF">2014-04-30T18:34:38Z</dcterms:created>
  <dcterms:modified xsi:type="dcterms:W3CDTF">2026-03-02T20:24:39Z</dcterms:modified>
  <cp:category/>
</cp:coreProperties>
</file>