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6" r:id="rId2"/>
    <p:sldId id="257" r:id="rId3"/>
    <p:sldId id="294" r:id="rId4"/>
    <p:sldId id="317" r:id="rId5"/>
    <p:sldId id="318" r:id="rId6"/>
    <p:sldId id="319" r:id="rId7"/>
    <p:sldId id="320" r:id="rId8"/>
    <p:sldId id="321" r:id="rId9"/>
    <p:sldId id="322" r:id="rId10"/>
    <p:sldId id="323" r:id="rId11"/>
    <p:sldId id="324" r:id="rId12"/>
    <p:sldId id="325" r:id="rId13"/>
    <p:sldId id="326" r:id="rId14"/>
    <p:sldId id="268" r:id="rId15"/>
    <p:sldId id="270" r:id="rId16"/>
    <p:sldId id="327" r:id="rId17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A59EB"/>
    <a:srgbClr val="6B995E"/>
    <a:srgbClr val="B4471E"/>
    <a:srgbClr val="FE3D60"/>
    <a:srgbClr val="93C0E9"/>
    <a:srgbClr val="789DBB"/>
    <a:srgbClr val="4780BD"/>
    <a:srgbClr val="8B5C40"/>
    <a:srgbClr val="AE4541"/>
    <a:srgbClr val="BB4A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216"/>
    <p:restoredTop sz="94150"/>
  </p:normalViewPr>
  <p:slideViewPr>
    <p:cSldViewPr snapToGrid="0" snapToObjects="1">
      <p:cViewPr varScale="1">
        <p:scale>
          <a:sx n="142" d="100"/>
          <a:sy n="142" d="100"/>
        </p:scale>
        <p:origin x="1712" y="47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97" d="100"/>
          <a:sy n="97" d="100"/>
        </p:scale>
        <p:origin x="432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7956BFB-72F2-C149-B567-312CA650749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E3FAE24-DD58-C349-AFB0-44F2BB9DAA6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5AACDBE-C70C-5848-B54E-B7EF5E19C0B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F775A4-25D9-AB46-B3E9-AE6665A365C2}" type="slidenum">
              <a:rPr lang="en-US" smtClean="0"/>
              <a:t>‹#›</a:t>
            </a:fld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DC1B7E47-8A17-D744-8FC4-318015769F4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9C70D9-64D7-9F45-8AAD-0E4E4CEBF8C6}" type="datetimeFigureOut">
              <a:rPr lang="en-US" smtClean="0"/>
              <a:t>9/15/25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7140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AEF2E6-BCF3-D244-B8EE-5FE587E39786}" type="datetimeFigureOut">
              <a:rPr lang="en-US" smtClean="0"/>
              <a:t>9/15/25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549DA4-92F7-5142-BC07-D017BC3887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7446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549DA4-92F7-5142-BC07-D017BC38878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8815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mepa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520699" y="1420092"/>
            <a:ext cx="2781301" cy="3363913"/>
          </a:xfrm>
        </p:spPr>
        <p:txBody>
          <a:bodyPr anchor="b">
            <a:normAutofit/>
          </a:bodyPr>
          <a:lstStyle>
            <a:lvl1pPr marL="0" indent="0" algn="ctr">
              <a:buNone/>
              <a:defRPr sz="19900">
                <a:latin typeface="Lato Black"/>
                <a:cs typeface="Lato Black"/>
              </a:defRPr>
            </a:lvl1pPr>
          </a:lstStyle>
          <a:p>
            <a:pPr lvl="0"/>
            <a:r>
              <a:rPr lang="en-US"/>
              <a:t>9</a:t>
            </a:r>
            <a:endParaRPr lang="en-US" dirty="0"/>
          </a:p>
        </p:txBody>
      </p:sp>
      <p:pic>
        <p:nvPicPr>
          <p:cNvPr id="7" name="Picture 6" descr="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2986" y="4503641"/>
            <a:ext cx="1825066" cy="259424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302000" y="2272938"/>
            <a:ext cx="5176113" cy="1741714"/>
          </a:xfrm>
        </p:spPr>
        <p:txBody>
          <a:bodyPr anchor="ctr">
            <a:noAutofit/>
          </a:bodyPr>
          <a:lstStyle>
            <a:lvl1pPr marL="0" indent="0" algn="ctr">
              <a:lnSpc>
                <a:spcPct val="80000"/>
              </a:lnSpc>
              <a:buNone/>
              <a:defRPr sz="4000" b="1" spc="0" baseline="0">
                <a:solidFill>
                  <a:schemeClr val="tx1">
                    <a:tint val="75000"/>
                  </a:schemeClr>
                </a:solidFill>
                <a:latin typeface="Lato Black"/>
                <a:cs typeface="Lato Black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Title of Lesson</a:t>
            </a:r>
            <a:br>
              <a:rPr lang="en-US" dirty="0"/>
            </a:br>
            <a:r>
              <a:rPr lang="en-US" dirty="0"/>
              <a:t>Second Line of Title</a:t>
            </a:r>
          </a:p>
        </p:txBody>
      </p:sp>
    </p:spTree>
    <p:extLst>
      <p:ext uri="{BB962C8B-B14F-4D97-AF65-F5344CB8AC3E}">
        <p14:creationId xmlns:p14="http://schemas.microsoft.com/office/powerpoint/2010/main" val="1444753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1251437"/>
            <a:ext cx="7913687" cy="3642243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468366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ub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1326730"/>
          </a:xfrm>
        </p:spPr>
        <p:txBody>
          <a:bodyPr anchor="b"/>
          <a:lstStyle>
            <a:lvl1pPr>
              <a:defRPr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1724297"/>
            <a:ext cx="7913687" cy="3169383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653581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i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533760"/>
          </a:xfrm>
        </p:spPr>
        <p:txBody>
          <a:bodyPr>
            <a:normAutofit/>
          </a:bodyPr>
          <a:lstStyle>
            <a:lvl1pPr>
              <a:defRPr sz="2400"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924675"/>
            <a:ext cx="7913687" cy="3969006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332547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ble Vers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713221" y="429598"/>
            <a:ext cx="7473085" cy="3680039"/>
          </a:xfrm>
        </p:spPr>
        <p:txBody>
          <a:bodyPr anchor="ctr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800">
                <a:latin typeface="Lato Regular"/>
                <a:cs typeface="Lato Regular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For God so loved the world, that He gave His only begotten Son, that whoever believes in Him shall not perish, but have eternal life.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713221" y="4109637"/>
            <a:ext cx="4156042" cy="522988"/>
          </a:xfrm>
        </p:spPr>
        <p:txBody>
          <a:bodyPr>
            <a:normAutofit/>
          </a:bodyPr>
          <a:lstStyle>
            <a:lvl1pPr marL="0" indent="0" algn="l">
              <a:buNone/>
              <a:defRPr sz="2800" b="1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- John 3:16</a:t>
            </a:r>
          </a:p>
        </p:txBody>
      </p:sp>
    </p:spTree>
    <p:extLst>
      <p:ext uri="{BB962C8B-B14F-4D97-AF65-F5344CB8AC3E}">
        <p14:creationId xmlns:p14="http://schemas.microsoft.com/office/powerpoint/2010/main" val="16492836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285" y="465439"/>
            <a:ext cx="7913430" cy="4236288"/>
          </a:xfrm>
        </p:spPr>
        <p:txBody>
          <a:bodyPr anchor="ctr">
            <a:normAutofit/>
          </a:bodyPr>
          <a:lstStyle>
            <a:lvl1pPr algn="ctr">
              <a:defRPr sz="4000" b="1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317641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es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51357" y="1077951"/>
            <a:ext cx="5577358" cy="3623776"/>
          </a:xfrm>
        </p:spPr>
        <p:txBody>
          <a:bodyPr anchor="t">
            <a:normAutofit/>
          </a:bodyPr>
          <a:lstStyle>
            <a:lvl1pPr algn="l">
              <a:defRPr sz="4800" b="1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D27322F-3480-966B-9E1E-95FD6758503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15286" y="929268"/>
            <a:ext cx="2105612" cy="2105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821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">
    <p:bg>
      <p:bgPr>
        <a:solidFill>
          <a:schemeClr val="bg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tter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7422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8230" y="1318483"/>
            <a:ext cx="791343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93260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70" r:id="rId3"/>
    <p:sldLayoutId id="2147483671" r:id="rId4"/>
    <p:sldLayoutId id="2147483655" r:id="rId5"/>
    <p:sldLayoutId id="2147483667" r:id="rId6"/>
    <p:sldLayoutId id="2147483673" r:id="rId7"/>
    <p:sldLayoutId id="2147483668" r:id="rId8"/>
    <p:sldLayoutId id="2147483672" r:id="rId9"/>
  </p:sldLayoutIdLst>
  <p:txStyles>
    <p:titleStyle>
      <a:lvl1pPr algn="l" defTabSz="457200" rtl="0" eaLnBrk="1" latinLnBrk="0" hangingPunct="1">
        <a:spcBef>
          <a:spcPct val="0"/>
        </a:spcBef>
        <a:buNone/>
        <a:defRPr sz="3600" b="1" i="0" kern="1200" spc="-150">
          <a:solidFill>
            <a:schemeClr val="tx1"/>
          </a:solidFill>
          <a:latin typeface="Lato Black" panose="020F0502020204030203" pitchFamily="34" charset="0"/>
          <a:ea typeface="Lato Black" panose="020F0502020204030203" pitchFamily="34" charset="0"/>
          <a:cs typeface="Lato Black" panose="020F0502020204030203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22729" y="1339411"/>
            <a:ext cx="2830514" cy="3363913"/>
          </a:xfrm>
        </p:spPr>
        <p:txBody>
          <a:bodyPr>
            <a:normAutofit fontScale="85000" lnSpcReduction="10000"/>
          </a:bodyPr>
          <a:lstStyle/>
          <a:p>
            <a:r>
              <a:rPr lang="en-US" dirty="0"/>
              <a:t>11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92473" y="2178424"/>
            <a:ext cx="6029433" cy="1851480"/>
          </a:xfrm>
        </p:spPr>
        <p:txBody>
          <a:bodyPr/>
          <a:lstStyle/>
          <a:p>
            <a:pPr algn="l"/>
            <a:r>
              <a:rPr lang="en-US" sz="4800" b="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Rejection </a:t>
            </a:r>
            <a:br>
              <a:rPr lang="en-US" sz="4800" b="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</a:br>
            <a:r>
              <a:rPr lang="en-US" sz="4800" b="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and Judgment</a:t>
            </a:r>
            <a:br>
              <a:rPr lang="en-US" sz="60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</a:br>
            <a:r>
              <a:rPr lang="en-US" sz="2800" dirty="0">
                <a:latin typeface="D-DIN Condensed" panose="020B0504030202030204" pitchFamily="34" charset="77"/>
                <a:ea typeface="Lato Black" panose="020F0502020204030203" pitchFamily="34" charset="0"/>
                <a:cs typeface="Lato Black" panose="020F0502020204030203" pitchFamily="34" charset="0"/>
              </a:rPr>
              <a:t>MATTHEW 23:1-25; 30</a:t>
            </a:r>
            <a:endParaRPr lang="en-US" sz="4800" dirty="0">
              <a:latin typeface="D-DIN Condensed" panose="020B0504030202030204" pitchFamily="34" charset="77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93713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61030D-B0A6-3739-014A-3B664516BC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Jesus Laments (Matt. 23:37)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42441D-64AB-EDD6-7174-7292E1B3EB1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251437"/>
            <a:ext cx="8025559" cy="3642243"/>
          </a:xfrm>
        </p:spPr>
        <p:txBody>
          <a:bodyPr>
            <a:normAutofit fontScale="92500"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3600" dirty="0"/>
              <a:t>Jesus mourned because many rejected Him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3600" dirty="0"/>
              <a:t>Lament = prayer showing deep sadness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3600" dirty="0"/>
              <a:t>He knew judgment was coming for Jerusalem</a:t>
            </a:r>
          </a:p>
        </p:txBody>
      </p:sp>
    </p:spTree>
    <p:extLst>
      <p:ext uri="{BB962C8B-B14F-4D97-AF65-F5344CB8AC3E}">
        <p14:creationId xmlns:p14="http://schemas.microsoft.com/office/powerpoint/2010/main" val="16100448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318139-111E-AC85-D5BF-34365A51CC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079240-19DF-6362-5D72-AC6A70BFAF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The Temple Will Fall (Matt. 24:1-2; 36)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01467F-3CD9-D98A-BB80-689C833D201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335741"/>
            <a:ext cx="8025559" cy="3557939"/>
          </a:xfrm>
        </p:spPr>
        <p:txBody>
          <a:bodyPr>
            <a:normAutofit fontScale="70000" lnSpcReduction="20000"/>
          </a:bodyPr>
          <a:lstStyle/>
          <a:p>
            <a:pPr>
              <a:spcBef>
                <a:spcPts val="1000"/>
              </a:spcBef>
              <a:spcAft>
                <a:spcPts val="1000"/>
              </a:spcAft>
            </a:pPr>
            <a:r>
              <a:rPr lang="en-US" sz="3600" dirty="0"/>
              <a:t>Apostles admired the Temple’s beauty</a:t>
            </a:r>
          </a:p>
          <a:p>
            <a:pPr>
              <a:spcBef>
                <a:spcPts val="1000"/>
              </a:spcBef>
              <a:spcAft>
                <a:spcPts val="1000"/>
              </a:spcAft>
            </a:pPr>
            <a:r>
              <a:rPr lang="en-US" sz="3600" dirty="0"/>
              <a:t>Jesus prophesied: “It will be destroyed”</a:t>
            </a:r>
          </a:p>
          <a:p>
            <a:pPr>
              <a:spcBef>
                <a:spcPts val="1000"/>
              </a:spcBef>
              <a:spcAft>
                <a:spcPts val="1000"/>
              </a:spcAft>
            </a:pPr>
            <a:r>
              <a:rPr lang="en-US" sz="3600" dirty="0"/>
              <a:t>He spoke of both:</a:t>
            </a:r>
          </a:p>
          <a:p>
            <a:pPr lvl="1">
              <a:spcBef>
                <a:spcPts val="1000"/>
              </a:spcBef>
              <a:spcAft>
                <a:spcPts val="1000"/>
              </a:spcAft>
            </a:pPr>
            <a:r>
              <a:rPr lang="en-US" sz="3200" dirty="0"/>
              <a:t>The destruction of Jerusalem</a:t>
            </a:r>
          </a:p>
          <a:p>
            <a:pPr lvl="1">
              <a:spcBef>
                <a:spcPts val="1000"/>
              </a:spcBef>
              <a:spcAft>
                <a:spcPts val="1000"/>
              </a:spcAft>
            </a:pPr>
            <a:r>
              <a:rPr lang="en-US" sz="3200" dirty="0"/>
              <a:t>His future return</a:t>
            </a:r>
          </a:p>
          <a:p>
            <a:pPr>
              <a:spcBef>
                <a:spcPts val="1000"/>
              </a:spcBef>
              <a:spcAft>
                <a:spcPts val="1000"/>
              </a:spcAft>
            </a:pPr>
            <a:r>
              <a:rPr lang="en-US" sz="3600" dirty="0"/>
              <a:t>“No one knows the day or hour except the Father” </a:t>
            </a:r>
            <a:br>
              <a:rPr lang="en-US" sz="3600" dirty="0"/>
            </a:br>
            <a:r>
              <a:rPr lang="en-US" sz="3600" dirty="0"/>
              <a:t>- Matthew 24:36</a:t>
            </a:r>
          </a:p>
        </p:txBody>
      </p:sp>
    </p:spTree>
    <p:extLst>
      <p:ext uri="{BB962C8B-B14F-4D97-AF65-F5344CB8AC3E}">
        <p14:creationId xmlns:p14="http://schemas.microsoft.com/office/powerpoint/2010/main" val="27842934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BFE343-18EE-61AD-C8A7-7E83AF115F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Parable of the 10 Virgins (Matt. 25:1-12)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80718E-EE27-1CDB-6199-7F471F0060A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264024"/>
            <a:ext cx="7913687" cy="3629656"/>
          </a:xfrm>
        </p:spPr>
        <p:txBody>
          <a:bodyPr>
            <a:normAutofit fontScale="92500" lnSpcReduction="10000"/>
          </a:bodyPr>
          <a:lstStyle/>
          <a:p>
            <a:pPr>
              <a:spcBef>
                <a:spcPts val="800"/>
              </a:spcBef>
              <a:spcAft>
                <a:spcPts val="800"/>
              </a:spcAft>
            </a:pPr>
            <a:r>
              <a:rPr lang="en-US" dirty="0"/>
              <a:t>10 women waited for the groom</a:t>
            </a:r>
          </a:p>
          <a:p>
            <a:pPr marL="925830" lvl="1" indent="-468630">
              <a:spcBef>
                <a:spcPts val="800"/>
              </a:spcBef>
              <a:spcAft>
                <a:spcPts val="800"/>
              </a:spcAft>
            </a:pPr>
            <a:r>
              <a:rPr lang="en-US" dirty="0"/>
              <a:t>5 wise → brought extra oil</a:t>
            </a:r>
          </a:p>
          <a:p>
            <a:pPr marL="925830" lvl="1" indent="-468630">
              <a:spcBef>
                <a:spcPts val="800"/>
              </a:spcBef>
              <a:spcAft>
                <a:spcPts val="800"/>
              </a:spcAft>
            </a:pPr>
            <a:r>
              <a:rPr lang="en-US" dirty="0"/>
              <a:t>5 foolish → didn’t bring enough</a:t>
            </a:r>
          </a:p>
          <a:p>
            <a:pPr>
              <a:spcBef>
                <a:spcPts val="800"/>
              </a:spcBef>
              <a:spcAft>
                <a:spcPts val="800"/>
              </a:spcAft>
            </a:pPr>
            <a:r>
              <a:rPr lang="en-US" dirty="0"/>
              <a:t>Groom arrived late at night</a:t>
            </a:r>
          </a:p>
          <a:p>
            <a:pPr>
              <a:spcBef>
                <a:spcPts val="800"/>
              </a:spcBef>
              <a:spcAft>
                <a:spcPts val="800"/>
              </a:spcAft>
            </a:pPr>
            <a:r>
              <a:rPr lang="en-US" dirty="0"/>
              <a:t>Wise were ready and entered the feast</a:t>
            </a:r>
          </a:p>
          <a:p>
            <a:pPr>
              <a:spcBef>
                <a:spcPts val="800"/>
              </a:spcBef>
              <a:spcAft>
                <a:spcPts val="800"/>
              </a:spcAft>
            </a:pPr>
            <a:r>
              <a:rPr lang="en-US" dirty="0"/>
              <a:t>Foolish were shut out</a:t>
            </a:r>
          </a:p>
        </p:txBody>
      </p:sp>
    </p:spTree>
    <p:extLst>
      <p:ext uri="{BB962C8B-B14F-4D97-AF65-F5344CB8AC3E}">
        <p14:creationId xmlns:p14="http://schemas.microsoft.com/office/powerpoint/2010/main" val="38671612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1646E8-0519-A8BB-C834-51A6E51897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16AA17-097A-ABD2-7F0B-EDC12E407A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Lesson of the Parable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9F1768-7725-94AE-53DD-DED5EBE2D82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264024"/>
            <a:ext cx="7913687" cy="3629656"/>
          </a:xfrm>
        </p:spPr>
        <p:txBody>
          <a:bodyPr>
            <a:normAutofit/>
          </a:bodyPr>
          <a:lstStyle/>
          <a:p>
            <a:pPr>
              <a:spcBef>
                <a:spcPts val="800"/>
              </a:spcBef>
              <a:spcAft>
                <a:spcPts val="800"/>
              </a:spcAft>
            </a:pPr>
            <a:r>
              <a:rPr lang="en-US" sz="3600" dirty="0"/>
              <a:t>Be ready for Jesus’ return!</a:t>
            </a:r>
          </a:p>
          <a:p>
            <a:pPr>
              <a:spcBef>
                <a:spcPts val="800"/>
              </a:spcBef>
              <a:spcAft>
                <a:spcPts val="800"/>
              </a:spcAft>
            </a:pPr>
            <a:r>
              <a:rPr lang="en-US" sz="3600" dirty="0"/>
              <a:t>Stay faithful every day</a:t>
            </a:r>
          </a:p>
          <a:p>
            <a:pPr>
              <a:spcBef>
                <a:spcPts val="800"/>
              </a:spcBef>
              <a:spcAft>
                <a:spcPts val="800"/>
              </a:spcAft>
            </a:pPr>
            <a:r>
              <a:rPr lang="en-US" sz="3600" dirty="0"/>
              <a:t>Keep your “lamp” of faith burning</a:t>
            </a:r>
          </a:p>
          <a:p>
            <a:pPr>
              <a:spcBef>
                <a:spcPts val="800"/>
              </a:spcBef>
              <a:spcAft>
                <a:spcPts val="800"/>
              </a:spcAft>
            </a:pPr>
            <a:r>
              <a:rPr lang="en-US" sz="3600" dirty="0"/>
              <a:t>Jesus: “I don’t know you” = </a:t>
            </a:r>
            <a:br>
              <a:rPr lang="en-US" sz="3600" dirty="0"/>
            </a:br>
            <a:r>
              <a:rPr lang="en-US" sz="3600" dirty="0"/>
              <a:t>those unprepared</a:t>
            </a:r>
          </a:p>
        </p:txBody>
      </p:sp>
    </p:spTree>
    <p:extLst>
      <p:ext uri="{BB962C8B-B14F-4D97-AF65-F5344CB8AC3E}">
        <p14:creationId xmlns:p14="http://schemas.microsoft.com/office/powerpoint/2010/main" val="39849685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C8A238-CAC9-867D-2CC9-D4FC563A6B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Terms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5074DF-92C8-EBFF-6354-9DFF1969870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7" y="1398494"/>
            <a:ext cx="7998665" cy="3495186"/>
          </a:xfrm>
        </p:spPr>
        <p:txBody>
          <a:bodyPr>
            <a:noAutofit/>
          </a:bodyPr>
          <a:lstStyle/>
          <a:p>
            <a:pPr fontAlgn="base">
              <a:spcBef>
                <a:spcPts val="1200"/>
              </a:spcBef>
              <a:spcAft>
                <a:spcPts val="1200"/>
              </a:spcAft>
            </a:pPr>
            <a:r>
              <a:rPr lang="en-US" sz="2600" b="1" dirty="0"/>
              <a:t>Grace – </a:t>
            </a:r>
            <a:r>
              <a:rPr lang="en-US" sz="2600" dirty="0"/>
              <a:t>A special gift from God that we do not deserve, but that He gives us anyway</a:t>
            </a:r>
          </a:p>
          <a:p>
            <a:pPr fontAlgn="base">
              <a:spcBef>
                <a:spcPts val="1200"/>
              </a:spcBef>
              <a:spcAft>
                <a:spcPts val="1200"/>
              </a:spcAft>
            </a:pPr>
            <a:r>
              <a:rPr lang="en-US" sz="2600" b="1" dirty="0"/>
              <a:t>Hypocrisy – </a:t>
            </a:r>
            <a:r>
              <a:rPr lang="en-US" sz="2600" dirty="0"/>
              <a:t>Saying one thing and then doing another</a:t>
            </a:r>
          </a:p>
          <a:p>
            <a:pPr fontAlgn="base">
              <a:spcBef>
                <a:spcPts val="1200"/>
              </a:spcBef>
              <a:spcAft>
                <a:spcPts val="1200"/>
              </a:spcAft>
            </a:pPr>
            <a:r>
              <a:rPr lang="en-US" sz="2600" b="1" dirty="0"/>
              <a:t>Woe – </a:t>
            </a:r>
            <a:r>
              <a:rPr lang="en-US" sz="2600" dirty="0"/>
              <a:t>A warning or sadness about what is to come</a:t>
            </a:r>
          </a:p>
          <a:p>
            <a:pPr fontAlgn="base">
              <a:spcBef>
                <a:spcPts val="1200"/>
              </a:spcBef>
              <a:spcAft>
                <a:spcPts val="1200"/>
              </a:spcAft>
            </a:pPr>
            <a:r>
              <a:rPr lang="en-US" sz="2600" b="1" dirty="0"/>
              <a:t>Lament – </a:t>
            </a:r>
            <a:r>
              <a:rPr lang="en-US" sz="2600" dirty="0"/>
              <a:t>A prayer that expresses deep sadness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12D1ADE-8400-2DED-C162-330CA86D88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841" y="72781"/>
            <a:ext cx="1123645" cy="1123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0409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74B205B-2EA0-D050-196E-CD1B377D94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>
            <a:extLst>
              <a:ext uri="{FF2B5EF4-FFF2-40B4-BE49-F238E27FC236}">
                <a16:creationId xmlns:a16="http://schemas.microsoft.com/office/drawing/2014/main" id="{A3D2B83F-95AA-2369-34AF-3F46EC2ECADE}"/>
              </a:ext>
            </a:extLst>
          </p:cNvPr>
          <p:cNvSpPr/>
          <p:nvPr/>
        </p:nvSpPr>
        <p:spPr>
          <a:xfrm>
            <a:off x="0" y="2571750"/>
            <a:ext cx="9241972" cy="598393"/>
          </a:xfrm>
          <a:custGeom>
            <a:avLst/>
            <a:gdLst>
              <a:gd name="connsiteX0" fmla="*/ 0 w 6653893"/>
              <a:gd name="connsiteY0" fmla="*/ 582064 h 778463"/>
              <a:gd name="connsiteX1" fmla="*/ 2571750 w 6653893"/>
              <a:gd name="connsiteY1" fmla="*/ 2400 h 778463"/>
              <a:gd name="connsiteX2" fmla="*/ 6653893 w 6653893"/>
              <a:gd name="connsiteY2" fmla="*/ 778007 h 778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653893" h="778463">
                <a:moveTo>
                  <a:pt x="0" y="582064"/>
                </a:moveTo>
                <a:cubicBezTo>
                  <a:pt x="731384" y="275903"/>
                  <a:pt x="1462768" y="-30257"/>
                  <a:pt x="2571750" y="2400"/>
                </a:cubicBezTo>
                <a:cubicBezTo>
                  <a:pt x="3680732" y="35057"/>
                  <a:pt x="5479597" y="799778"/>
                  <a:pt x="6653893" y="778007"/>
                </a:cubicBezTo>
              </a:path>
            </a:pathLst>
          </a:custGeom>
          <a:noFill/>
          <a:ln w="76200" cap="rnd">
            <a:solidFill>
              <a:schemeClr val="bg2">
                <a:lumMod val="25000"/>
              </a:schemeClr>
            </a:solidFill>
            <a:prstDash val="sysDot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9127672"/>
                      <a:gd name="connsiteY0" fmla="*/ 404692 h 541243"/>
                      <a:gd name="connsiteX1" fmla="*/ 3527873 w 9127672"/>
                      <a:gd name="connsiteY1" fmla="*/ 1668 h 541243"/>
                      <a:gd name="connsiteX2" fmla="*/ 9127672 w 9127672"/>
                      <a:gd name="connsiteY2" fmla="*/ 540925 h 5412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9127672" h="541243" extrusionOk="0">
                        <a:moveTo>
                          <a:pt x="0" y="404692"/>
                        </a:moveTo>
                        <a:cubicBezTo>
                          <a:pt x="891047" y="122589"/>
                          <a:pt x="1950979" y="-164"/>
                          <a:pt x="3527873" y="1668"/>
                        </a:cubicBezTo>
                        <a:cubicBezTo>
                          <a:pt x="5334334" y="84412"/>
                          <a:pt x="7187911" y="566520"/>
                          <a:pt x="9127672" y="540925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34DA350-D4A4-B4D7-9CC2-9C7DFEADB89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6570492" y="2116635"/>
            <a:ext cx="1921200" cy="19212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5BBCECF-F470-06BB-A614-12149AD2466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27879" y="2116635"/>
            <a:ext cx="1921199" cy="192119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85D4EFE-634D-0BF1-160A-B068D0ED221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611400" y="1345670"/>
            <a:ext cx="1921200" cy="192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8510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E4ADE2-4029-30A1-13F3-32BA6E7703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Image of Lamp</a:t>
            </a:r>
          </a:p>
        </p:txBody>
      </p:sp>
    </p:spTree>
    <p:extLst>
      <p:ext uri="{BB962C8B-B14F-4D97-AF65-F5344CB8AC3E}">
        <p14:creationId xmlns:p14="http://schemas.microsoft.com/office/powerpoint/2010/main" val="14898808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BA7D008-3762-AB0A-B964-4D3ACD663AA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Go therefore and make disciples of all nations, baptizing them in the name of the Father and the Son and the Holy Spirit, teaching them to observe all that I commanded you.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388942-FFB6-D8E1-4780-43C0BF8739D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- Matthew 28:19-20</a:t>
            </a:r>
          </a:p>
        </p:txBody>
      </p:sp>
    </p:spTree>
    <p:extLst>
      <p:ext uri="{BB962C8B-B14F-4D97-AF65-F5344CB8AC3E}">
        <p14:creationId xmlns:p14="http://schemas.microsoft.com/office/powerpoint/2010/main" val="25616044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90537E-E48E-85C6-7781-BC9217B975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SONGS</a:t>
            </a:r>
          </a:p>
        </p:txBody>
      </p:sp>
    </p:spTree>
    <p:extLst>
      <p:ext uri="{BB962C8B-B14F-4D97-AF65-F5344CB8AC3E}">
        <p14:creationId xmlns:p14="http://schemas.microsoft.com/office/powerpoint/2010/main" val="37035167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AC291F-C5FF-38DB-D01E-9A43B78E9F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Setting the Scene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D9F03A-EF5D-0AF9-A26C-A0A77B3E007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434353"/>
            <a:ext cx="7913687" cy="3459327"/>
          </a:xfrm>
        </p:spPr>
        <p:txBody>
          <a:bodyPr>
            <a:normAutofit lnSpcReduction="10000"/>
          </a:bodyPr>
          <a:lstStyle/>
          <a:p>
            <a:pPr>
              <a:spcAft>
                <a:spcPts val="1200"/>
              </a:spcAft>
            </a:pPr>
            <a:r>
              <a:rPr lang="en-US" dirty="0"/>
              <a:t>Jesus is traveling from Galilee to Jerusalem</a:t>
            </a:r>
          </a:p>
          <a:p>
            <a:pPr>
              <a:spcAft>
                <a:spcPts val="1200"/>
              </a:spcAft>
            </a:pPr>
            <a:r>
              <a:rPr lang="en-US" dirty="0"/>
              <a:t>He enters the Temple and confronts the Pharisees</a:t>
            </a:r>
          </a:p>
          <a:p>
            <a:pPr>
              <a:spcAft>
                <a:spcPts val="1200"/>
              </a:spcAft>
            </a:pPr>
            <a:r>
              <a:rPr lang="en-US" dirty="0"/>
              <a:t>Pharisees = Jewish leaders who made and enforced extra rules</a:t>
            </a:r>
          </a:p>
        </p:txBody>
      </p:sp>
    </p:spTree>
    <p:extLst>
      <p:ext uri="{BB962C8B-B14F-4D97-AF65-F5344CB8AC3E}">
        <p14:creationId xmlns:p14="http://schemas.microsoft.com/office/powerpoint/2010/main" val="40091054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E4B36A-BD52-B7CA-B5FE-6A6FC5E4E1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25BBD3-8AA4-BE50-98B0-8E87759A66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b="0" dirty="0"/>
              <a:t>Jesus Warns About the Pharisees (Matt. 23:1-4)</a:t>
            </a:r>
            <a:endParaRPr lang="en-US" sz="28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E9F4EE-4CBC-1EA9-3619-5428FC43F5B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434353"/>
            <a:ext cx="7317347" cy="3459327"/>
          </a:xfrm>
        </p:spPr>
        <p:txBody>
          <a:bodyPr>
            <a:normAutofit lnSpcReduction="10000"/>
          </a:bodyPr>
          <a:lstStyle/>
          <a:p>
            <a:pPr>
              <a:spcAft>
                <a:spcPts val="1200"/>
              </a:spcAft>
            </a:pPr>
            <a:r>
              <a:rPr lang="en-US" dirty="0"/>
              <a:t>The Pharisees acted like they spoke for God.</a:t>
            </a:r>
          </a:p>
          <a:p>
            <a:pPr>
              <a:spcAft>
                <a:spcPts val="1200"/>
              </a:spcAft>
            </a:pPr>
            <a:r>
              <a:rPr lang="en-US" dirty="0"/>
              <a:t>They cared more about rules than about love or trusting God.</a:t>
            </a:r>
          </a:p>
          <a:p>
            <a:pPr>
              <a:spcAft>
                <a:spcPts val="1200"/>
              </a:spcAft>
            </a:pPr>
            <a:r>
              <a:rPr lang="en-US" dirty="0"/>
              <a:t>They told people to do hard things, but didn’t do them themselves.</a:t>
            </a:r>
          </a:p>
        </p:txBody>
      </p:sp>
    </p:spTree>
    <p:extLst>
      <p:ext uri="{BB962C8B-B14F-4D97-AF65-F5344CB8AC3E}">
        <p14:creationId xmlns:p14="http://schemas.microsoft.com/office/powerpoint/2010/main" val="32522200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052176-3FF6-F729-8E64-995D7EB052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1802EE-F702-5B87-4071-E3897A261E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0" dirty="0"/>
              <a:t>Grace and Faith</a:t>
            </a:r>
            <a:endParaRPr lang="en-US" sz="28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B75E9A-5828-E5E3-16F3-1FF7BFD1A44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434353"/>
            <a:ext cx="7532500" cy="3459327"/>
          </a:xfrm>
        </p:spPr>
        <p:txBody>
          <a:bodyPr>
            <a:normAutofit/>
          </a:bodyPr>
          <a:lstStyle/>
          <a:p>
            <a:pPr>
              <a:spcAft>
                <a:spcPts val="1200"/>
              </a:spcAft>
            </a:pPr>
            <a:r>
              <a:rPr lang="en-US" dirty="0"/>
              <a:t>Grace = God’s gift we don’t deserve but He gives anyway</a:t>
            </a:r>
          </a:p>
          <a:p>
            <a:pPr>
              <a:spcAft>
                <a:spcPts val="1200"/>
              </a:spcAft>
            </a:pPr>
            <a:r>
              <a:rPr lang="en-US" dirty="0"/>
              <a:t>No one can keep God’s law perfectly</a:t>
            </a:r>
          </a:p>
          <a:p>
            <a:pPr>
              <a:spcAft>
                <a:spcPts val="1200"/>
              </a:spcAft>
            </a:pPr>
            <a:r>
              <a:rPr lang="en-US" dirty="0"/>
              <a:t>We need faith and God’s grace to live for Him</a:t>
            </a:r>
          </a:p>
        </p:txBody>
      </p:sp>
    </p:spTree>
    <p:extLst>
      <p:ext uri="{BB962C8B-B14F-4D97-AF65-F5344CB8AC3E}">
        <p14:creationId xmlns:p14="http://schemas.microsoft.com/office/powerpoint/2010/main" val="7077416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3FF2E2-E30B-F7E2-19D5-4E3BC851AA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A02880-D1EF-DE03-7013-963356037B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0" dirty="0"/>
              <a:t> Pride vs. Humility</a:t>
            </a:r>
            <a:endParaRPr lang="en-US" sz="28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C5491E-13AF-708D-FAF4-47198C4BCA3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434353"/>
            <a:ext cx="7532500" cy="3459327"/>
          </a:xfrm>
        </p:spPr>
        <p:txBody>
          <a:bodyPr>
            <a:normAutofit fontScale="92500" lnSpcReduction="10000"/>
          </a:bodyPr>
          <a:lstStyle/>
          <a:p>
            <a:pPr>
              <a:spcAft>
                <a:spcPts val="1200"/>
              </a:spcAft>
            </a:pPr>
            <a:r>
              <a:rPr lang="en-US" dirty="0"/>
              <a:t>Pharisees loved power, honor, and praise from people</a:t>
            </a:r>
          </a:p>
          <a:p>
            <a:pPr>
              <a:spcAft>
                <a:spcPts val="1200"/>
              </a:spcAft>
            </a:pPr>
            <a:r>
              <a:rPr lang="en-US" dirty="0"/>
              <a:t>But Jesus said:</a:t>
            </a:r>
          </a:p>
          <a:p>
            <a:pPr marL="925830" lvl="1" indent="-468630">
              <a:spcAft>
                <a:spcPts val="1200"/>
              </a:spcAft>
            </a:pPr>
            <a:r>
              <a:rPr lang="en-US" dirty="0"/>
              <a:t>Leaders must honor Him alone</a:t>
            </a:r>
          </a:p>
          <a:p>
            <a:pPr marL="925830" lvl="1" indent="-468630">
              <a:spcAft>
                <a:spcPts val="1200"/>
              </a:spcAft>
            </a:pPr>
            <a:r>
              <a:rPr lang="en-US" dirty="0"/>
              <a:t>No leader is “better” than another believer</a:t>
            </a:r>
          </a:p>
          <a:p>
            <a:pPr marL="925830" lvl="1" indent="-468630">
              <a:spcAft>
                <a:spcPts val="1200"/>
              </a:spcAft>
            </a:pPr>
            <a:r>
              <a:rPr lang="en-US" dirty="0"/>
              <a:t>The church belongs to Jesus, the Head</a:t>
            </a:r>
          </a:p>
        </p:txBody>
      </p:sp>
    </p:spTree>
    <p:extLst>
      <p:ext uri="{BB962C8B-B14F-4D97-AF65-F5344CB8AC3E}">
        <p14:creationId xmlns:p14="http://schemas.microsoft.com/office/powerpoint/2010/main" val="40117878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ABC7D7-0B6B-B4F2-05EC-C434921DA8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A55869-F192-3636-B3C8-E9FC09C25C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0" dirty="0"/>
              <a:t>True Leadership (Matt. 23:11–12)</a:t>
            </a:r>
            <a:endParaRPr lang="en-US" sz="28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89B020-B3F6-85DD-F68D-42F38AB0379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434353"/>
            <a:ext cx="7335277" cy="3459327"/>
          </a:xfrm>
        </p:spPr>
        <p:txBody>
          <a:bodyPr>
            <a:normAutofit lnSpcReduction="10000"/>
          </a:bodyPr>
          <a:lstStyle/>
          <a:p>
            <a:pPr>
              <a:spcAft>
                <a:spcPts val="1200"/>
              </a:spcAft>
            </a:pPr>
            <a:r>
              <a:rPr lang="en-US" dirty="0"/>
              <a:t>Jesus: The greatest leaders are humble servants</a:t>
            </a:r>
          </a:p>
          <a:p>
            <a:pPr>
              <a:spcAft>
                <a:spcPts val="1200"/>
              </a:spcAft>
            </a:pPr>
            <a:r>
              <a:rPr lang="en-US" dirty="0"/>
              <a:t>God wants leaders (teachers, preachers, elders, deacons)</a:t>
            </a:r>
          </a:p>
          <a:p>
            <a:pPr>
              <a:spcAft>
                <a:spcPts val="1200"/>
              </a:spcAft>
            </a:pPr>
            <a:r>
              <a:rPr lang="en-US" dirty="0"/>
              <a:t>But all leadership is under Christ’s authority</a:t>
            </a:r>
          </a:p>
        </p:txBody>
      </p:sp>
    </p:spTree>
    <p:extLst>
      <p:ext uri="{BB962C8B-B14F-4D97-AF65-F5344CB8AC3E}">
        <p14:creationId xmlns:p14="http://schemas.microsoft.com/office/powerpoint/2010/main" val="39713837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9AC27D-97B6-5F84-E5C2-A55216CD54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b="0" dirty="0"/>
              <a:t> The Eight Woes</a:t>
            </a:r>
            <a:br>
              <a:rPr lang="en-US" b="0" dirty="0"/>
            </a:br>
            <a:r>
              <a:rPr lang="en-US" dirty="0"/>
              <a:t>POSTER</a:t>
            </a:r>
          </a:p>
        </p:txBody>
      </p:sp>
    </p:spTree>
    <p:extLst>
      <p:ext uri="{BB962C8B-B14F-4D97-AF65-F5344CB8AC3E}">
        <p14:creationId xmlns:p14="http://schemas.microsoft.com/office/powerpoint/2010/main" val="3877652955"/>
      </p:ext>
    </p:extLst>
  </p:cSld>
  <p:clrMapOvr>
    <a:masterClrMapping/>
  </p:clrMapOvr>
</p:sld>
</file>

<file path=ppt/theme/theme1.xml><?xml version="1.0" encoding="utf-8"?>
<a:theme xmlns:a="http://schemas.openxmlformats.org/drawingml/2006/main" name="With Title">
  <a:themeElements>
    <a:clrScheme name="All White">
      <a:dk1>
        <a:srgbClr val="FFFFFF"/>
      </a:dk1>
      <a:lt1>
        <a:srgbClr val="FFFFFF"/>
      </a:lt1>
      <a:dk2>
        <a:srgbClr val="FFFFFF"/>
      </a:dk2>
      <a:lt2>
        <a:srgbClr val="F8F8F8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76200"/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4987</TotalTime>
  <Words>445</Words>
  <Application>Microsoft Macintosh PowerPoint</Application>
  <PresentationFormat>On-screen Show (16:9)</PresentationFormat>
  <Paragraphs>58</Paragraphs>
  <Slides>16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Arial</vt:lpstr>
      <vt:lpstr>Calibri</vt:lpstr>
      <vt:lpstr>D-DIN Condensed</vt:lpstr>
      <vt:lpstr>Lato</vt:lpstr>
      <vt:lpstr>Lato Black</vt:lpstr>
      <vt:lpstr>Lato Regular</vt:lpstr>
      <vt:lpstr>With Title</vt:lpstr>
      <vt:lpstr>PowerPoint Presentation</vt:lpstr>
      <vt:lpstr>PowerPoint Presentation</vt:lpstr>
      <vt:lpstr>SONGS</vt:lpstr>
      <vt:lpstr>Setting the Scene</vt:lpstr>
      <vt:lpstr>Jesus Warns About the Pharisees (Matt. 23:1-4)</vt:lpstr>
      <vt:lpstr>Grace and Faith</vt:lpstr>
      <vt:lpstr> Pride vs. Humility</vt:lpstr>
      <vt:lpstr>True Leadership (Matt. 23:11–12)</vt:lpstr>
      <vt:lpstr> The Eight Woes POSTER</vt:lpstr>
      <vt:lpstr>Jesus Laments (Matt. 23:37)</vt:lpstr>
      <vt:lpstr>The Temple Will Fall (Matt. 24:1-2; 36)</vt:lpstr>
      <vt:lpstr>Parable of the 10 Virgins (Matt. 25:1-12)</vt:lpstr>
      <vt:lpstr>Lesson of the Parable</vt:lpstr>
      <vt:lpstr>Key Terms</vt:lpstr>
      <vt:lpstr>PowerPoint Presentation</vt:lpstr>
      <vt:lpstr>Image of Lamp</vt:lpstr>
    </vt:vector>
  </TitlesOfParts>
  <Manager/>
  <Company>BibleTalk.tv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Exodus for Beginners - #1</dc:title>
  <dc:subject/>
  <dc:creator>Mike Mazzalongo</dc:creator>
  <cp:keywords/>
  <dc:description/>
  <cp:lastModifiedBy>Hal Gatewood</cp:lastModifiedBy>
  <cp:revision>737</cp:revision>
  <dcterms:created xsi:type="dcterms:W3CDTF">2014-04-30T18:34:38Z</dcterms:created>
  <dcterms:modified xsi:type="dcterms:W3CDTF">2025-09-15T20:56:05Z</dcterms:modified>
  <cp:category/>
</cp:coreProperties>
</file>