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843"/>
    <p:restoredTop sz="94150"/>
  </p:normalViewPr>
  <p:slideViewPr>
    <p:cSldViewPr snapToGrid="0" snapToObjects="1">
      <p:cViewPr varScale="1">
        <p:scale>
          <a:sx n="160" d="100"/>
          <a:sy n="160" d="100"/>
        </p:scale>
        <p:origin x="1152" y="18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9/15/25</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9/15/25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2</a:t>
            </a:r>
          </a:p>
        </p:txBody>
      </p:sp>
      <p:sp>
        <p:nvSpPr>
          <p:cNvPr id="3" name="Subtitle 2"/>
          <p:cNvSpPr>
            <a:spLocks noGrp="1"/>
          </p:cNvSpPr>
          <p:nvPr>
            <p:ph type="subTitle" idx="1"/>
          </p:nvPr>
        </p:nvSpPr>
        <p:spPr>
          <a:xfrm>
            <a:off x="2893267" y="2487706"/>
            <a:ext cx="6029433" cy="1398511"/>
          </a:xfrm>
        </p:spPr>
        <p:txBody>
          <a:bodyPr/>
          <a:lstStyle/>
          <a:p>
            <a:pPr algn="l"/>
            <a:r>
              <a:rPr lang="en-US" sz="4800" dirty="0">
                <a:latin typeface="Lato Black" panose="020F0502020204030203" pitchFamily="34" charset="0"/>
                <a:ea typeface="Lato Black" panose="020F0502020204030203" pitchFamily="34" charset="0"/>
                <a:cs typeface="Lato Black" panose="020F0502020204030203" pitchFamily="34" charset="0"/>
              </a:rPr>
              <a:t>Jesus’ Birth </a:t>
            </a:r>
            <a:br>
              <a:rPr lang="en-US" sz="4800" dirty="0">
                <a:latin typeface="Lato Black" panose="020F0502020204030203" pitchFamily="34" charset="0"/>
                <a:ea typeface="Lato Black" panose="020F0502020204030203" pitchFamily="34" charset="0"/>
                <a:cs typeface="Lato Black" panose="020F0502020204030203" pitchFamily="34" charset="0"/>
              </a:rPr>
            </a:br>
            <a:r>
              <a:rPr lang="en-US" sz="4800" dirty="0">
                <a:latin typeface="Lato Black" panose="020F0502020204030203" pitchFamily="34" charset="0"/>
                <a:ea typeface="Lato Black" panose="020F0502020204030203" pitchFamily="34" charset="0"/>
                <a:cs typeface="Lato Black" panose="020F0502020204030203" pitchFamily="34" charset="0"/>
              </a:rPr>
              <a:t>and Early Ministry</a:t>
            </a:r>
            <a:br>
              <a:rPr lang="en-US" sz="4800" dirty="0">
                <a:latin typeface="Lato Black" panose="020F0502020204030203" pitchFamily="34" charset="0"/>
                <a:ea typeface="Lato Black" panose="020F0502020204030203" pitchFamily="34" charset="0"/>
                <a:cs typeface="Lato Black" panose="020F0502020204030203" pitchFamily="34" charset="0"/>
              </a:rPr>
            </a:br>
            <a:r>
              <a:rPr lang="en-US" sz="2800" dirty="0">
                <a:latin typeface="D-DIN Condensed" panose="020B0504030202030204" pitchFamily="34" charset="77"/>
                <a:ea typeface="Lato Black" panose="020F0502020204030203" pitchFamily="34" charset="0"/>
                <a:cs typeface="Lato Black" panose="020F0502020204030203" pitchFamily="34" charset="0"/>
              </a:rPr>
              <a:t>MATTHEW 1:1-4:11</a:t>
            </a:r>
            <a:endParaRPr lang="en-US" sz="4800" dirty="0">
              <a:latin typeface="D-DIN Condensed" panose="020B0504030202030204" pitchFamily="34" charset="77"/>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4693713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3953E-3393-F04B-5030-B1D0412B82C7}"/>
              </a:ext>
            </a:extLst>
          </p:cNvPr>
          <p:cNvSpPr>
            <a:spLocks noGrp="1"/>
          </p:cNvSpPr>
          <p:nvPr>
            <p:ph type="title"/>
          </p:nvPr>
        </p:nvSpPr>
        <p:spPr/>
        <p:txBody>
          <a:bodyPr/>
          <a:lstStyle/>
          <a:p>
            <a:r>
              <a:rPr lang="en-US" dirty="0"/>
              <a:t>Jesus’ Baptism</a:t>
            </a:r>
          </a:p>
        </p:txBody>
      </p:sp>
      <p:sp>
        <p:nvSpPr>
          <p:cNvPr id="3" name="Text Placeholder 2">
            <a:extLst>
              <a:ext uri="{FF2B5EF4-FFF2-40B4-BE49-F238E27FC236}">
                <a16:creationId xmlns:a16="http://schemas.microsoft.com/office/drawing/2014/main" id="{A766E704-9284-2604-55BC-5311E072C69A}"/>
              </a:ext>
            </a:extLst>
          </p:cNvPr>
          <p:cNvSpPr>
            <a:spLocks noGrp="1"/>
          </p:cNvSpPr>
          <p:nvPr>
            <p:ph type="body" sz="quarter" idx="10"/>
          </p:nvPr>
        </p:nvSpPr>
        <p:spPr/>
        <p:txBody>
          <a:bodyPr>
            <a:normAutofit/>
          </a:bodyPr>
          <a:lstStyle/>
          <a:p>
            <a:pPr>
              <a:spcBef>
                <a:spcPts val="1200"/>
              </a:spcBef>
              <a:spcAft>
                <a:spcPts val="1200"/>
              </a:spcAft>
            </a:pPr>
            <a:r>
              <a:rPr lang="en-US" dirty="0"/>
              <a:t>Jesus asked John to baptize Him</a:t>
            </a:r>
          </a:p>
          <a:p>
            <a:r>
              <a:rPr lang="en-US" dirty="0"/>
              <a:t>When baptized:</a:t>
            </a:r>
          </a:p>
          <a:p>
            <a:pPr lvl="1"/>
            <a:r>
              <a:rPr lang="en-US" dirty="0"/>
              <a:t>The Spirit appeared as a dove</a:t>
            </a:r>
          </a:p>
          <a:p>
            <a:pPr lvl="1">
              <a:spcBef>
                <a:spcPts val="1200"/>
              </a:spcBef>
              <a:spcAft>
                <a:spcPts val="1200"/>
              </a:spcAft>
            </a:pPr>
            <a:r>
              <a:rPr lang="en-US" dirty="0"/>
              <a:t>God’s voice said: “This is My beloved Son”</a:t>
            </a:r>
          </a:p>
          <a:p>
            <a:r>
              <a:rPr lang="en-US" dirty="0"/>
              <a:t>Only time in the Bible: </a:t>
            </a:r>
            <a:br>
              <a:rPr lang="en-US" dirty="0"/>
            </a:br>
            <a:r>
              <a:rPr lang="en-US" dirty="0"/>
              <a:t>Father, Son, Spirit together visibly</a:t>
            </a:r>
          </a:p>
          <a:p>
            <a:endParaRPr lang="en-US" dirty="0"/>
          </a:p>
        </p:txBody>
      </p:sp>
    </p:spTree>
    <p:extLst>
      <p:ext uri="{BB962C8B-B14F-4D97-AF65-F5344CB8AC3E}">
        <p14:creationId xmlns:p14="http://schemas.microsoft.com/office/powerpoint/2010/main" val="413858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5F4873-A2A6-577F-7365-2EA7330342D4}"/>
              </a:ext>
            </a:extLst>
          </p:cNvPr>
          <p:cNvSpPr>
            <a:spLocks noGrp="1"/>
          </p:cNvSpPr>
          <p:nvPr>
            <p:ph type="title"/>
          </p:nvPr>
        </p:nvSpPr>
        <p:spPr/>
        <p:txBody>
          <a:bodyPr/>
          <a:lstStyle/>
          <a:p>
            <a:r>
              <a:rPr lang="en-US" dirty="0"/>
              <a:t>Jesus in the Desert</a:t>
            </a:r>
          </a:p>
        </p:txBody>
      </p:sp>
      <p:sp>
        <p:nvSpPr>
          <p:cNvPr id="3" name="Text Placeholder 2">
            <a:extLst>
              <a:ext uri="{FF2B5EF4-FFF2-40B4-BE49-F238E27FC236}">
                <a16:creationId xmlns:a16="http://schemas.microsoft.com/office/drawing/2014/main" id="{897CB6CC-1FED-7656-ABCF-F605F9778FF7}"/>
              </a:ext>
            </a:extLst>
          </p:cNvPr>
          <p:cNvSpPr>
            <a:spLocks noGrp="1"/>
          </p:cNvSpPr>
          <p:nvPr>
            <p:ph type="body" sz="quarter" idx="10"/>
          </p:nvPr>
        </p:nvSpPr>
        <p:spPr/>
        <p:txBody>
          <a:bodyPr/>
          <a:lstStyle/>
          <a:p>
            <a:pPr>
              <a:spcBef>
                <a:spcPts val="1200"/>
              </a:spcBef>
              <a:spcAft>
                <a:spcPts val="1200"/>
              </a:spcAft>
            </a:pPr>
            <a:r>
              <a:rPr lang="en-US" dirty="0"/>
              <a:t>40 days in the desert </a:t>
            </a:r>
          </a:p>
          <a:p>
            <a:pPr>
              <a:spcBef>
                <a:spcPts val="1200"/>
              </a:spcBef>
              <a:spcAft>
                <a:spcPts val="1200"/>
              </a:spcAft>
            </a:pPr>
            <a:r>
              <a:rPr lang="en-US" dirty="0"/>
              <a:t>Hungry, thirsty, alone, tempted by Satan </a:t>
            </a:r>
          </a:p>
          <a:p>
            <a:pPr>
              <a:spcBef>
                <a:spcPts val="1200"/>
              </a:spcBef>
              <a:spcAft>
                <a:spcPts val="1200"/>
              </a:spcAft>
            </a:pPr>
            <a:r>
              <a:rPr lang="en-US" dirty="0"/>
              <a:t>Jesus never sinned </a:t>
            </a:r>
          </a:p>
          <a:p>
            <a:pPr>
              <a:spcBef>
                <a:spcPts val="1200"/>
              </a:spcBef>
              <a:spcAft>
                <a:spcPts val="1200"/>
              </a:spcAft>
            </a:pPr>
            <a:r>
              <a:rPr lang="en-US" dirty="0"/>
              <a:t>He answered temptation with </a:t>
            </a:r>
            <a:br>
              <a:rPr lang="en-US" dirty="0"/>
            </a:br>
            <a:r>
              <a:rPr lang="en-US" dirty="0"/>
              <a:t>God’s Word</a:t>
            </a:r>
          </a:p>
        </p:txBody>
      </p:sp>
    </p:spTree>
    <p:extLst>
      <p:ext uri="{BB962C8B-B14F-4D97-AF65-F5344CB8AC3E}">
        <p14:creationId xmlns:p14="http://schemas.microsoft.com/office/powerpoint/2010/main" val="20187737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B9DC9-B58D-D680-9392-CE516FC145A9}"/>
              </a:ext>
            </a:extLst>
          </p:cNvPr>
          <p:cNvSpPr>
            <a:spLocks noGrp="1"/>
          </p:cNvSpPr>
          <p:nvPr>
            <p:ph type="title"/>
          </p:nvPr>
        </p:nvSpPr>
        <p:spPr/>
        <p:txBody>
          <a:bodyPr/>
          <a:lstStyle/>
          <a:p>
            <a:r>
              <a:rPr lang="en-US" dirty="0"/>
              <a:t>Our Example</a:t>
            </a:r>
          </a:p>
        </p:txBody>
      </p:sp>
      <p:sp>
        <p:nvSpPr>
          <p:cNvPr id="3" name="Text Placeholder 2">
            <a:extLst>
              <a:ext uri="{FF2B5EF4-FFF2-40B4-BE49-F238E27FC236}">
                <a16:creationId xmlns:a16="http://schemas.microsoft.com/office/drawing/2014/main" id="{78387639-FC47-6571-B50F-8BA43496573A}"/>
              </a:ext>
            </a:extLst>
          </p:cNvPr>
          <p:cNvSpPr>
            <a:spLocks noGrp="1"/>
          </p:cNvSpPr>
          <p:nvPr>
            <p:ph type="body" sz="quarter" idx="10"/>
          </p:nvPr>
        </p:nvSpPr>
        <p:spPr>
          <a:xfrm>
            <a:off x="598488" y="1389529"/>
            <a:ext cx="7913687" cy="3504151"/>
          </a:xfrm>
        </p:spPr>
        <p:txBody>
          <a:bodyPr/>
          <a:lstStyle/>
          <a:p>
            <a:pPr>
              <a:spcBef>
                <a:spcPts val="1200"/>
              </a:spcBef>
              <a:spcAft>
                <a:spcPts val="1200"/>
              </a:spcAft>
            </a:pPr>
            <a:r>
              <a:rPr lang="en-US" dirty="0"/>
              <a:t>Jesus used Scripture to resist Satan</a:t>
            </a:r>
          </a:p>
          <a:p>
            <a:pPr>
              <a:spcBef>
                <a:spcPts val="1200"/>
              </a:spcBef>
              <a:spcAft>
                <a:spcPts val="1200"/>
              </a:spcAft>
            </a:pPr>
            <a:r>
              <a:rPr lang="en-US" dirty="0"/>
              <a:t>We can do the same when tempted</a:t>
            </a:r>
          </a:p>
          <a:p>
            <a:pPr>
              <a:spcBef>
                <a:spcPts val="1200"/>
              </a:spcBef>
              <a:spcAft>
                <a:spcPts val="1200"/>
              </a:spcAft>
            </a:pPr>
            <a:r>
              <a:rPr lang="en-US" dirty="0"/>
              <a:t>Trust God in both good and hard times</a:t>
            </a:r>
          </a:p>
          <a:p>
            <a:pPr>
              <a:spcBef>
                <a:spcPts val="1200"/>
              </a:spcBef>
              <a:spcAft>
                <a:spcPts val="1200"/>
              </a:spcAft>
            </a:pPr>
            <a:r>
              <a:rPr lang="en-US" dirty="0"/>
              <a:t>Avoid pride, stay thankful, keep praying</a:t>
            </a:r>
          </a:p>
        </p:txBody>
      </p:sp>
    </p:spTree>
    <p:extLst>
      <p:ext uri="{BB962C8B-B14F-4D97-AF65-F5344CB8AC3E}">
        <p14:creationId xmlns:p14="http://schemas.microsoft.com/office/powerpoint/2010/main" val="847605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8A238-CAC9-867D-2CC9-D4FC563A6BCE}"/>
              </a:ext>
            </a:extLst>
          </p:cNvPr>
          <p:cNvSpPr>
            <a:spLocks noGrp="1"/>
          </p:cNvSpPr>
          <p:nvPr>
            <p:ph type="title"/>
          </p:nvPr>
        </p:nvSpPr>
        <p:spPr/>
        <p:txBody>
          <a:bodyPr/>
          <a:lstStyle/>
          <a:p>
            <a:r>
              <a:rPr lang="en-US" dirty="0"/>
              <a:t>Key Terms</a:t>
            </a:r>
          </a:p>
        </p:txBody>
      </p:sp>
      <p:sp>
        <p:nvSpPr>
          <p:cNvPr id="3" name="Text Placeholder 2">
            <a:extLst>
              <a:ext uri="{FF2B5EF4-FFF2-40B4-BE49-F238E27FC236}">
                <a16:creationId xmlns:a16="http://schemas.microsoft.com/office/drawing/2014/main" id="{D15074DF-92C8-EBFF-6354-9DFF1969870F}"/>
              </a:ext>
            </a:extLst>
          </p:cNvPr>
          <p:cNvSpPr>
            <a:spLocks noGrp="1"/>
          </p:cNvSpPr>
          <p:nvPr>
            <p:ph type="body" sz="quarter" idx="10"/>
          </p:nvPr>
        </p:nvSpPr>
        <p:spPr/>
        <p:txBody>
          <a:bodyPr/>
          <a:lstStyle/>
          <a:p>
            <a:pPr>
              <a:spcBef>
                <a:spcPts val="1200"/>
              </a:spcBef>
              <a:spcAft>
                <a:spcPts val="1200"/>
              </a:spcAft>
            </a:pPr>
            <a:r>
              <a:rPr lang="en-US" b="1" dirty="0"/>
              <a:t>Genealogy</a:t>
            </a:r>
            <a:r>
              <a:rPr lang="en-US" dirty="0"/>
              <a:t> – A person’s family history</a:t>
            </a:r>
          </a:p>
          <a:p>
            <a:pPr>
              <a:spcBef>
                <a:spcPts val="1200"/>
              </a:spcBef>
              <a:spcAft>
                <a:spcPts val="1200"/>
              </a:spcAft>
            </a:pPr>
            <a:r>
              <a:rPr lang="en-US" b="1" dirty="0"/>
              <a:t>Baptism</a:t>
            </a:r>
            <a:r>
              <a:rPr lang="en-US" dirty="0"/>
              <a:t> – Immersion in water</a:t>
            </a:r>
          </a:p>
          <a:p>
            <a:pPr>
              <a:spcBef>
                <a:spcPts val="1200"/>
              </a:spcBef>
              <a:spcAft>
                <a:spcPts val="1200"/>
              </a:spcAft>
            </a:pPr>
            <a:r>
              <a:rPr lang="en-US" b="1" dirty="0"/>
              <a:t>Temptation</a:t>
            </a:r>
            <a:r>
              <a:rPr lang="en-US" dirty="0"/>
              <a:t> – Desire to do something, especially something wrong or unwise</a:t>
            </a:r>
          </a:p>
          <a:p>
            <a:pPr>
              <a:spcBef>
                <a:spcPts val="1200"/>
              </a:spcBef>
              <a:spcAft>
                <a:spcPts val="1200"/>
              </a:spcAft>
            </a:pPr>
            <a:r>
              <a:rPr lang="en-US" b="1" dirty="0"/>
              <a:t>Prideful</a:t>
            </a:r>
            <a:r>
              <a:rPr lang="en-US" dirty="0"/>
              <a:t> – Thinking too highly of yourself</a:t>
            </a:r>
          </a:p>
        </p:txBody>
      </p:sp>
      <p:pic>
        <p:nvPicPr>
          <p:cNvPr id="5" name="Picture 4">
            <a:extLst>
              <a:ext uri="{FF2B5EF4-FFF2-40B4-BE49-F238E27FC236}">
                <a16:creationId xmlns:a16="http://schemas.microsoft.com/office/drawing/2014/main" id="{C12D1ADE-8400-2DED-C162-330CA86D8836}"/>
              </a:ext>
            </a:extLst>
          </p:cNvPr>
          <p:cNvPicPr>
            <a:picLocks noChangeAspect="1"/>
          </p:cNvPicPr>
          <p:nvPr/>
        </p:nvPicPr>
        <p:blipFill>
          <a:blip r:embed="rId2"/>
          <a:stretch>
            <a:fillRect/>
          </a:stretch>
        </p:blipFill>
        <p:spPr>
          <a:xfrm>
            <a:off x="7572841" y="72781"/>
            <a:ext cx="1123645" cy="1123645"/>
          </a:xfrm>
          <a:prstGeom prst="rect">
            <a:avLst/>
          </a:prstGeom>
        </p:spPr>
      </p:pic>
    </p:spTree>
    <p:extLst>
      <p:ext uri="{BB962C8B-B14F-4D97-AF65-F5344CB8AC3E}">
        <p14:creationId xmlns:p14="http://schemas.microsoft.com/office/powerpoint/2010/main" val="19830409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C1FDCB-6DEE-01E6-709C-D9260C2243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AB98A85-2237-CD5C-11A2-DD7E7F6E82D9}"/>
              </a:ext>
            </a:extLst>
          </p:cNvPr>
          <p:cNvSpPr>
            <a:spLocks noGrp="1"/>
          </p:cNvSpPr>
          <p:nvPr>
            <p:ph type="title"/>
          </p:nvPr>
        </p:nvSpPr>
        <p:spPr/>
        <p:txBody>
          <a:bodyPr/>
          <a:lstStyle/>
          <a:p>
            <a:r>
              <a:rPr lang="en-US" dirty="0"/>
              <a:t>Map</a:t>
            </a:r>
          </a:p>
        </p:txBody>
      </p:sp>
      <p:sp>
        <p:nvSpPr>
          <p:cNvPr id="3" name="Text Placeholder 2">
            <a:extLst>
              <a:ext uri="{FF2B5EF4-FFF2-40B4-BE49-F238E27FC236}">
                <a16:creationId xmlns:a16="http://schemas.microsoft.com/office/drawing/2014/main" id="{2A9FB0B3-8D67-465F-8DE6-F232A5912DB5}"/>
              </a:ext>
            </a:extLst>
          </p:cNvPr>
          <p:cNvSpPr>
            <a:spLocks noGrp="1"/>
          </p:cNvSpPr>
          <p:nvPr>
            <p:ph type="body" sz="quarter" idx="10"/>
          </p:nvPr>
        </p:nvSpPr>
        <p:spPr>
          <a:xfrm>
            <a:off x="526927" y="1307097"/>
            <a:ext cx="5054889" cy="3686084"/>
          </a:xfrm>
        </p:spPr>
        <p:txBody>
          <a:bodyPr>
            <a:normAutofit fontScale="92500" lnSpcReduction="20000"/>
          </a:bodyPr>
          <a:lstStyle/>
          <a:p>
            <a:pPr>
              <a:lnSpc>
                <a:spcPct val="110000"/>
              </a:lnSpc>
              <a:spcBef>
                <a:spcPts val="600"/>
              </a:spcBef>
              <a:spcAft>
                <a:spcPts val="600"/>
              </a:spcAft>
            </a:pPr>
            <a:r>
              <a:rPr lang="en-US" sz="2400" b="1" dirty="0"/>
              <a:t>Bethlehem</a:t>
            </a:r>
            <a:r>
              <a:rPr lang="en-US" sz="2400" dirty="0"/>
              <a:t> – Shade the area around the word in brown </a:t>
            </a:r>
          </a:p>
          <a:p>
            <a:pPr>
              <a:lnSpc>
                <a:spcPct val="110000"/>
              </a:lnSpc>
              <a:spcBef>
                <a:spcPts val="600"/>
              </a:spcBef>
              <a:spcAft>
                <a:spcPts val="600"/>
              </a:spcAft>
            </a:pPr>
            <a:r>
              <a:rPr lang="en-US" sz="2400" b="1" dirty="0"/>
              <a:t>Nazareth</a:t>
            </a:r>
            <a:r>
              <a:rPr lang="en-US" sz="2400" dirty="0"/>
              <a:t> – Circle the word in green </a:t>
            </a:r>
          </a:p>
          <a:p>
            <a:pPr>
              <a:lnSpc>
                <a:spcPct val="110000"/>
              </a:lnSpc>
              <a:spcBef>
                <a:spcPts val="600"/>
              </a:spcBef>
              <a:spcAft>
                <a:spcPts val="600"/>
              </a:spcAft>
            </a:pPr>
            <a:r>
              <a:rPr lang="en-US" sz="2400" b="1" dirty="0"/>
              <a:t>Egypt</a:t>
            </a:r>
            <a:r>
              <a:rPr lang="en-US" sz="2400" dirty="0"/>
              <a:t> – Draw a triangle (to represent a pyramid) around the word ‘Egypt’ on your map </a:t>
            </a:r>
          </a:p>
          <a:p>
            <a:pPr>
              <a:lnSpc>
                <a:spcPct val="110000"/>
              </a:lnSpc>
              <a:spcBef>
                <a:spcPts val="600"/>
              </a:spcBef>
              <a:spcAft>
                <a:spcPts val="600"/>
              </a:spcAft>
            </a:pPr>
            <a:r>
              <a:rPr lang="en-US" sz="2400" b="1" dirty="0"/>
              <a:t>Jordan River </a:t>
            </a:r>
            <a:r>
              <a:rPr lang="en-US" sz="2400" dirty="0"/>
              <a:t>– Trace in blue </a:t>
            </a:r>
          </a:p>
          <a:p>
            <a:pPr>
              <a:lnSpc>
                <a:spcPct val="110000"/>
              </a:lnSpc>
              <a:spcBef>
                <a:spcPts val="600"/>
              </a:spcBef>
              <a:spcAft>
                <a:spcPts val="600"/>
              </a:spcAft>
            </a:pPr>
            <a:r>
              <a:rPr lang="en-US" sz="2400" b="1" dirty="0"/>
              <a:t>Judean Wilderness/Desert </a:t>
            </a:r>
            <a:r>
              <a:rPr lang="en-US" sz="2400" dirty="0"/>
              <a:t>– Shade in yellow (where Jesus was tempted)</a:t>
            </a:r>
          </a:p>
        </p:txBody>
      </p:sp>
      <p:pic>
        <p:nvPicPr>
          <p:cNvPr id="6" name="Picture 5">
            <a:extLst>
              <a:ext uri="{FF2B5EF4-FFF2-40B4-BE49-F238E27FC236}">
                <a16:creationId xmlns:a16="http://schemas.microsoft.com/office/drawing/2014/main" id="{D2BA5A30-E7DE-7E00-D881-118AEF2670BD}"/>
              </a:ext>
            </a:extLst>
          </p:cNvPr>
          <p:cNvPicPr>
            <a:picLocks noChangeAspect="1"/>
          </p:cNvPicPr>
          <p:nvPr/>
        </p:nvPicPr>
        <p:blipFill>
          <a:blip r:embed="rId2"/>
          <a:srcRect/>
          <a:stretch/>
        </p:blipFill>
        <p:spPr>
          <a:xfrm>
            <a:off x="5659843" y="636104"/>
            <a:ext cx="3163864" cy="4068169"/>
          </a:xfrm>
          <a:prstGeom prst="rect">
            <a:avLst/>
          </a:prstGeom>
        </p:spPr>
      </p:pic>
    </p:spTree>
    <p:extLst>
      <p:ext uri="{BB962C8B-B14F-4D97-AF65-F5344CB8AC3E}">
        <p14:creationId xmlns:p14="http://schemas.microsoft.com/office/powerpoint/2010/main" val="22593259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a:extLst>
            <a:ext uri="{FF2B5EF4-FFF2-40B4-BE49-F238E27FC236}">
              <a16:creationId xmlns:a16="http://schemas.microsoft.com/office/drawing/2014/main" id="{F74B205B-2EA0-D050-196E-CD1B377D94D5}"/>
            </a:ext>
          </a:extLst>
        </p:cNvPr>
        <p:cNvGrpSpPr/>
        <p:nvPr/>
      </p:nvGrpSpPr>
      <p:grpSpPr>
        <a:xfrm>
          <a:off x="0" y="0"/>
          <a:ext cx="0" cy="0"/>
          <a:chOff x="0" y="0"/>
          <a:chExt cx="0" cy="0"/>
        </a:xfrm>
      </p:grpSpPr>
      <p:sp>
        <p:nvSpPr>
          <p:cNvPr id="5" name="Freeform 4">
            <a:extLst>
              <a:ext uri="{FF2B5EF4-FFF2-40B4-BE49-F238E27FC236}">
                <a16:creationId xmlns:a16="http://schemas.microsoft.com/office/drawing/2014/main" id="{A3D2B83F-95AA-2369-34AF-3F46EC2ECADE}"/>
              </a:ext>
            </a:extLst>
          </p:cNvPr>
          <p:cNvSpPr/>
          <p:nvPr/>
        </p:nvSpPr>
        <p:spPr>
          <a:xfrm>
            <a:off x="0" y="2571750"/>
            <a:ext cx="9241972" cy="598393"/>
          </a:xfrm>
          <a:custGeom>
            <a:avLst/>
            <a:gdLst>
              <a:gd name="connsiteX0" fmla="*/ 0 w 6653893"/>
              <a:gd name="connsiteY0" fmla="*/ 582064 h 778463"/>
              <a:gd name="connsiteX1" fmla="*/ 2571750 w 6653893"/>
              <a:gd name="connsiteY1" fmla="*/ 2400 h 778463"/>
              <a:gd name="connsiteX2" fmla="*/ 6653893 w 6653893"/>
              <a:gd name="connsiteY2" fmla="*/ 778007 h 778463"/>
            </a:gdLst>
            <a:ahLst/>
            <a:cxnLst>
              <a:cxn ang="0">
                <a:pos x="connsiteX0" y="connsiteY0"/>
              </a:cxn>
              <a:cxn ang="0">
                <a:pos x="connsiteX1" y="connsiteY1"/>
              </a:cxn>
              <a:cxn ang="0">
                <a:pos x="connsiteX2" y="connsiteY2"/>
              </a:cxn>
            </a:cxnLst>
            <a:rect l="l" t="t" r="r" b="b"/>
            <a:pathLst>
              <a:path w="6653893" h="778463">
                <a:moveTo>
                  <a:pt x="0" y="582064"/>
                </a:moveTo>
                <a:cubicBezTo>
                  <a:pt x="731384" y="275903"/>
                  <a:pt x="1462768" y="-30257"/>
                  <a:pt x="2571750" y="2400"/>
                </a:cubicBezTo>
                <a:cubicBezTo>
                  <a:pt x="3680732" y="35057"/>
                  <a:pt x="5479597" y="799778"/>
                  <a:pt x="6653893" y="778007"/>
                </a:cubicBezTo>
              </a:path>
            </a:pathLst>
          </a:custGeom>
          <a:noFill/>
          <a:ln w="76200" cap="rnd">
            <a:solidFill>
              <a:schemeClr val="bg2">
                <a:lumMod val="25000"/>
              </a:schemeClr>
            </a:solidFill>
            <a:prstDash val="sysDot"/>
            <a:extLst>
              <a:ext uri="{C807C97D-BFC1-408E-A445-0C87EB9F89A2}">
                <ask:lineSketchStyleProps xmlns:ask="http://schemas.microsoft.com/office/drawing/2018/sketchyshapes" sd="1219033472">
                  <a:custGeom>
                    <a:avLst/>
                    <a:gdLst>
                      <a:gd name="connsiteX0" fmla="*/ 0 w 9127672"/>
                      <a:gd name="connsiteY0" fmla="*/ 404692 h 541243"/>
                      <a:gd name="connsiteX1" fmla="*/ 3527873 w 9127672"/>
                      <a:gd name="connsiteY1" fmla="*/ 1668 h 541243"/>
                      <a:gd name="connsiteX2" fmla="*/ 9127672 w 9127672"/>
                      <a:gd name="connsiteY2" fmla="*/ 540925 h 541243"/>
                    </a:gdLst>
                    <a:ahLst/>
                    <a:cxnLst>
                      <a:cxn ang="0">
                        <a:pos x="connsiteX0" y="connsiteY0"/>
                      </a:cxn>
                      <a:cxn ang="0">
                        <a:pos x="connsiteX1" y="connsiteY1"/>
                      </a:cxn>
                      <a:cxn ang="0">
                        <a:pos x="connsiteX2" y="connsiteY2"/>
                      </a:cxn>
                    </a:cxnLst>
                    <a:rect l="l" t="t" r="r" b="b"/>
                    <a:pathLst>
                      <a:path w="9127672" h="541243" extrusionOk="0">
                        <a:moveTo>
                          <a:pt x="0" y="404692"/>
                        </a:moveTo>
                        <a:cubicBezTo>
                          <a:pt x="891047" y="122589"/>
                          <a:pt x="1950979" y="-164"/>
                          <a:pt x="3527873" y="1668"/>
                        </a:cubicBezTo>
                        <a:cubicBezTo>
                          <a:pt x="5334334" y="84412"/>
                          <a:pt x="7187911" y="566520"/>
                          <a:pt x="9127672" y="540925"/>
                        </a:cubicBezTo>
                      </a:path>
                    </a:pathLst>
                  </a:custGeom>
                  <ask:type>
                    <ask:lineSketchNone/>
                  </ask:type>
                </ask:lineSketchStyleProps>
              </a:ext>
            </a:extLst>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74AAA303-BF05-F211-7088-2E421787AC22}"/>
              </a:ext>
            </a:extLst>
          </p:cNvPr>
          <p:cNvPicPr>
            <a:picLocks noChangeAspect="1"/>
          </p:cNvPicPr>
          <p:nvPr/>
        </p:nvPicPr>
        <p:blipFill>
          <a:blip r:embed="rId2"/>
          <a:srcRect/>
          <a:stretch/>
        </p:blipFill>
        <p:spPr>
          <a:xfrm>
            <a:off x="865414" y="1934935"/>
            <a:ext cx="1592036" cy="1592036"/>
          </a:xfrm>
          <a:prstGeom prst="rect">
            <a:avLst/>
          </a:prstGeom>
        </p:spPr>
      </p:pic>
      <p:pic>
        <p:nvPicPr>
          <p:cNvPr id="10" name="Picture 9">
            <a:extLst>
              <a:ext uri="{FF2B5EF4-FFF2-40B4-BE49-F238E27FC236}">
                <a16:creationId xmlns:a16="http://schemas.microsoft.com/office/drawing/2014/main" id="{934DA350-D4A4-B4D7-9CC2-9C7DFEADB89C}"/>
              </a:ext>
            </a:extLst>
          </p:cNvPr>
          <p:cNvPicPr>
            <a:picLocks noChangeAspect="1"/>
          </p:cNvPicPr>
          <p:nvPr/>
        </p:nvPicPr>
        <p:blipFill>
          <a:blip r:embed="rId3"/>
          <a:srcRect/>
          <a:stretch/>
        </p:blipFill>
        <p:spPr>
          <a:xfrm>
            <a:off x="3775982" y="1775732"/>
            <a:ext cx="1592036" cy="1592036"/>
          </a:xfrm>
          <a:prstGeom prst="rect">
            <a:avLst/>
          </a:prstGeom>
        </p:spPr>
      </p:pic>
      <p:pic>
        <p:nvPicPr>
          <p:cNvPr id="12" name="Picture 11">
            <a:extLst>
              <a:ext uri="{FF2B5EF4-FFF2-40B4-BE49-F238E27FC236}">
                <a16:creationId xmlns:a16="http://schemas.microsoft.com/office/drawing/2014/main" id="{BCB77B01-7938-BB2E-8211-1EB21B4E0F6F}"/>
              </a:ext>
            </a:extLst>
          </p:cNvPr>
          <p:cNvPicPr>
            <a:picLocks noChangeAspect="1"/>
          </p:cNvPicPr>
          <p:nvPr/>
        </p:nvPicPr>
        <p:blipFill>
          <a:blip r:embed="rId4"/>
          <a:srcRect/>
          <a:stretch/>
        </p:blipFill>
        <p:spPr>
          <a:xfrm>
            <a:off x="6686550" y="2374125"/>
            <a:ext cx="1592036" cy="1592036"/>
          </a:xfrm>
          <a:prstGeom prst="rect">
            <a:avLst/>
          </a:prstGeom>
        </p:spPr>
      </p:pic>
    </p:spTree>
    <p:extLst>
      <p:ext uri="{BB962C8B-B14F-4D97-AF65-F5344CB8AC3E}">
        <p14:creationId xmlns:p14="http://schemas.microsoft.com/office/powerpoint/2010/main" val="3041851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A7D008-3762-AB0A-B964-4D3ACD663AA1}"/>
              </a:ext>
            </a:extLst>
          </p:cNvPr>
          <p:cNvSpPr>
            <a:spLocks noGrp="1"/>
          </p:cNvSpPr>
          <p:nvPr>
            <p:ph type="body" sz="quarter" idx="10"/>
          </p:nvPr>
        </p:nvSpPr>
        <p:spPr/>
        <p:txBody>
          <a:bodyPr>
            <a:normAutofit/>
          </a:bodyPr>
          <a:lstStyle/>
          <a:p>
            <a:r>
              <a:rPr lang="en-US" sz="3200" dirty="0"/>
              <a:t>Now all this took place to fulfill what was spoken by the Lord through the prophet: “Behold, the virgin shall be with child and shall bear a Son, and they shall call His name Immanuel, which translated means, “God with us.”</a:t>
            </a:r>
          </a:p>
        </p:txBody>
      </p:sp>
      <p:sp>
        <p:nvSpPr>
          <p:cNvPr id="3" name="Text Placeholder 2">
            <a:extLst>
              <a:ext uri="{FF2B5EF4-FFF2-40B4-BE49-F238E27FC236}">
                <a16:creationId xmlns:a16="http://schemas.microsoft.com/office/drawing/2014/main" id="{00388942-FFB6-D8E1-4780-43C0BF8739D6}"/>
              </a:ext>
            </a:extLst>
          </p:cNvPr>
          <p:cNvSpPr>
            <a:spLocks noGrp="1"/>
          </p:cNvSpPr>
          <p:nvPr>
            <p:ph type="body" sz="quarter" idx="11"/>
          </p:nvPr>
        </p:nvSpPr>
        <p:spPr/>
        <p:txBody>
          <a:bodyPr/>
          <a:lstStyle/>
          <a:p>
            <a:r>
              <a:rPr lang="en-US" dirty="0"/>
              <a:t>- Matthew 1:22-23</a:t>
            </a:r>
          </a:p>
        </p:txBody>
      </p:sp>
    </p:spTree>
    <p:extLst>
      <p:ext uri="{BB962C8B-B14F-4D97-AF65-F5344CB8AC3E}">
        <p14:creationId xmlns:p14="http://schemas.microsoft.com/office/powerpoint/2010/main" val="2561604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57424B-1B4E-B0C9-E300-5FE3E58231BB}"/>
              </a:ext>
            </a:extLst>
          </p:cNvPr>
          <p:cNvSpPr>
            <a:spLocks noGrp="1"/>
          </p:cNvSpPr>
          <p:nvPr>
            <p:ph type="title"/>
          </p:nvPr>
        </p:nvSpPr>
        <p:spPr/>
        <p:txBody>
          <a:bodyPr/>
          <a:lstStyle/>
          <a:p>
            <a:r>
              <a:rPr lang="en-US" dirty="0"/>
              <a:t>OT/NT BOOKS OF THE BIBLE</a:t>
            </a:r>
          </a:p>
        </p:txBody>
      </p:sp>
    </p:spTree>
    <p:extLst>
      <p:ext uri="{BB962C8B-B14F-4D97-AF65-F5344CB8AC3E}">
        <p14:creationId xmlns:p14="http://schemas.microsoft.com/office/powerpoint/2010/main" val="38172915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5D17D-CAD4-6789-53C5-5CC3EC95DD4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994D707-BCCA-AA20-A295-BBD91F7B17DE}"/>
              </a:ext>
            </a:extLst>
          </p:cNvPr>
          <p:cNvSpPr>
            <a:spLocks noGrp="1"/>
          </p:cNvSpPr>
          <p:nvPr>
            <p:ph type="title"/>
          </p:nvPr>
        </p:nvSpPr>
        <p:spPr/>
        <p:txBody>
          <a:bodyPr/>
          <a:lstStyle/>
          <a:p>
            <a:r>
              <a:rPr lang="en-US" dirty="0"/>
              <a:t>Jesus’ Family Tree</a:t>
            </a:r>
          </a:p>
        </p:txBody>
      </p:sp>
    </p:spTree>
    <p:extLst>
      <p:ext uri="{BB962C8B-B14F-4D97-AF65-F5344CB8AC3E}">
        <p14:creationId xmlns:p14="http://schemas.microsoft.com/office/powerpoint/2010/main" val="35370705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FC18D-C89A-7714-4737-BA32BBE14BF9}"/>
              </a:ext>
            </a:extLst>
          </p:cNvPr>
          <p:cNvSpPr>
            <a:spLocks noGrp="1"/>
          </p:cNvSpPr>
          <p:nvPr>
            <p:ph type="title"/>
          </p:nvPr>
        </p:nvSpPr>
        <p:spPr/>
        <p:txBody>
          <a:bodyPr/>
          <a:lstStyle/>
          <a:p>
            <a:r>
              <a:rPr lang="en-US" dirty="0"/>
              <a:t>What is a Genealogy?</a:t>
            </a:r>
          </a:p>
        </p:txBody>
      </p:sp>
      <p:sp>
        <p:nvSpPr>
          <p:cNvPr id="3" name="Text Placeholder 2">
            <a:extLst>
              <a:ext uri="{FF2B5EF4-FFF2-40B4-BE49-F238E27FC236}">
                <a16:creationId xmlns:a16="http://schemas.microsoft.com/office/drawing/2014/main" id="{E9A85C1B-B80A-1EE0-FE5D-7E5116841D6D}"/>
              </a:ext>
            </a:extLst>
          </p:cNvPr>
          <p:cNvSpPr>
            <a:spLocks noGrp="1"/>
          </p:cNvSpPr>
          <p:nvPr>
            <p:ph type="body" sz="quarter" idx="10"/>
          </p:nvPr>
        </p:nvSpPr>
        <p:spPr>
          <a:xfrm>
            <a:off x="598488" y="1506071"/>
            <a:ext cx="7913687" cy="3387609"/>
          </a:xfrm>
        </p:spPr>
        <p:txBody>
          <a:bodyPr>
            <a:normAutofit/>
          </a:bodyPr>
          <a:lstStyle/>
          <a:p>
            <a:r>
              <a:rPr lang="en-US" sz="4000" dirty="0"/>
              <a:t>A record of a family history</a:t>
            </a:r>
          </a:p>
        </p:txBody>
      </p:sp>
    </p:spTree>
    <p:extLst>
      <p:ext uri="{BB962C8B-B14F-4D97-AF65-F5344CB8AC3E}">
        <p14:creationId xmlns:p14="http://schemas.microsoft.com/office/powerpoint/2010/main" val="40486296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A29949-98E9-B7EB-395A-B37C94DA281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4DA894-E23C-1E46-0369-A73ECF0B7196}"/>
              </a:ext>
            </a:extLst>
          </p:cNvPr>
          <p:cNvSpPr>
            <a:spLocks noGrp="1"/>
          </p:cNvSpPr>
          <p:nvPr>
            <p:ph type="title"/>
          </p:nvPr>
        </p:nvSpPr>
        <p:spPr/>
        <p:txBody>
          <a:bodyPr/>
          <a:lstStyle/>
          <a:p>
            <a:r>
              <a:rPr lang="en-US" dirty="0"/>
              <a:t>Why the Genealogy Matters</a:t>
            </a:r>
          </a:p>
        </p:txBody>
      </p:sp>
      <p:sp>
        <p:nvSpPr>
          <p:cNvPr id="5" name="Text Placeholder 4">
            <a:extLst>
              <a:ext uri="{FF2B5EF4-FFF2-40B4-BE49-F238E27FC236}">
                <a16:creationId xmlns:a16="http://schemas.microsoft.com/office/drawing/2014/main" id="{2EDF0BFC-81D1-FA19-0E84-4679117EA386}"/>
              </a:ext>
            </a:extLst>
          </p:cNvPr>
          <p:cNvSpPr>
            <a:spLocks noGrp="1"/>
          </p:cNvSpPr>
          <p:nvPr>
            <p:ph type="body" sz="quarter" idx="10"/>
          </p:nvPr>
        </p:nvSpPr>
        <p:spPr>
          <a:xfrm>
            <a:off x="598488" y="1251437"/>
            <a:ext cx="6851183" cy="3642243"/>
          </a:xfrm>
        </p:spPr>
        <p:txBody>
          <a:bodyPr/>
          <a:lstStyle/>
          <a:p>
            <a:pPr>
              <a:spcAft>
                <a:spcPts val="1200"/>
              </a:spcAft>
            </a:pPr>
            <a:r>
              <a:rPr lang="en-US" dirty="0"/>
              <a:t>The Messiah had to come from David’s family line </a:t>
            </a:r>
          </a:p>
          <a:p>
            <a:pPr>
              <a:spcAft>
                <a:spcPts val="1200"/>
              </a:spcAft>
            </a:pPr>
            <a:r>
              <a:rPr lang="en-US" dirty="0"/>
              <a:t>Jesus’ family tree proves God keeps His promises </a:t>
            </a:r>
          </a:p>
          <a:p>
            <a:pPr>
              <a:spcAft>
                <a:spcPts val="1200"/>
              </a:spcAft>
            </a:pPr>
            <a:r>
              <a:rPr lang="en-US" dirty="0"/>
              <a:t>Matthew shows Jesus is the promised Savior</a:t>
            </a:r>
          </a:p>
        </p:txBody>
      </p:sp>
    </p:spTree>
    <p:extLst>
      <p:ext uri="{BB962C8B-B14F-4D97-AF65-F5344CB8AC3E}">
        <p14:creationId xmlns:p14="http://schemas.microsoft.com/office/powerpoint/2010/main" val="9114871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A7D48C-FD26-8D40-5B17-6B6D645EFD0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272761-904C-6E3C-E283-A580807845D7}"/>
              </a:ext>
            </a:extLst>
          </p:cNvPr>
          <p:cNvSpPr>
            <a:spLocks noGrp="1"/>
          </p:cNvSpPr>
          <p:nvPr>
            <p:ph type="title"/>
          </p:nvPr>
        </p:nvSpPr>
        <p:spPr/>
        <p:txBody>
          <a:bodyPr/>
          <a:lstStyle/>
          <a:p>
            <a:r>
              <a:rPr lang="en-US" dirty="0"/>
              <a:t>Jesus’ Birth</a:t>
            </a:r>
          </a:p>
        </p:txBody>
      </p:sp>
      <p:sp>
        <p:nvSpPr>
          <p:cNvPr id="5" name="Text Placeholder 4">
            <a:extLst>
              <a:ext uri="{FF2B5EF4-FFF2-40B4-BE49-F238E27FC236}">
                <a16:creationId xmlns:a16="http://schemas.microsoft.com/office/drawing/2014/main" id="{EB182D17-BC18-B4B0-68F1-09FE42E63245}"/>
              </a:ext>
            </a:extLst>
          </p:cNvPr>
          <p:cNvSpPr>
            <a:spLocks noGrp="1"/>
          </p:cNvSpPr>
          <p:nvPr>
            <p:ph type="body" sz="quarter" idx="10"/>
          </p:nvPr>
        </p:nvSpPr>
        <p:spPr>
          <a:xfrm>
            <a:off x="598488" y="1251438"/>
            <a:ext cx="7913172" cy="2011716"/>
          </a:xfrm>
        </p:spPr>
        <p:txBody>
          <a:bodyPr>
            <a:normAutofit/>
          </a:bodyPr>
          <a:lstStyle/>
          <a:p>
            <a:pPr>
              <a:spcAft>
                <a:spcPts val="1200"/>
              </a:spcAft>
            </a:pPr>
            <a:r>
              <a:rPr lang="en-US" sz="2800" dirty="0"/>
              <a:t>Earthly parents: Joseph and Mary </a:t>
            </a:r>
          </a:p>
          <a:p>
            <a:pPr>
              <a:spcAft>
                <a:spcPts val="1200"/>
              </a:spcAft>
            </a:pPr>
            <a:r>
              <a:rPr lang="en-US" sz="2800" dirty="0"/>
              <a:t>Mary was pregnant through the Holy Spirit </a:t>
            </a:r>
          </a:p>
          <a:p>
            <a:pPr>
              <a:spcAft>
                <a:spcPts val="1200"/>
              </a:spcAft>
            </a:pPr>
            <a:r>
              <a:rPr lang="en-US" sz="2800" dirty="0"/>
              <a:t>Fulfilled prophecy:</a:t>
            </a:r>
          </a:p>
        </p:txBody>
      </p:sp>
      <p:cxnSp>
        <p:nvCxnSpPr>
          <p:cNvPr id="4" name="Straight Connector 3">
            <a:extLst>
              <a:ext uri="{FF2B5EF4-FFF2-40B4-BE49-F238E27FC236}">
                <a16:creationId xmlns:a16="http://schemas.microsoft.com/office/drawing/2014/main" id="{DA8F07D5-DDB4-65D1-21C7-8BF5F8C290EF}"/>
              </a:ext>
            </a:extLst>
          </p:cNvPr>
          <p:cNvCxnSpPr/>
          <p:nvPr/>
        </p:nvCxnSpPr>
        <p:spPr>
          <a:xfrm>
            <a:off x="1102659" y="3227294"/>
            <a:ext cx="0" cy="1541930"/>
          </a:xfrm>
          <a:prstGeom prst="line">
            <a:avLst/>
          </a:prstGeom>
          <a:ln w="76200"/>
          <a:effectLst/>
        </p:spPr>
        <p:style>
          <a:lnRef idx="2">
            <a:schemeClr val="accent1"/>
          </a:lnRef>
          <a:fillRef idx="0">
            <a:schemeClr val="accent1"/>
          </a:fillRef>
          <a:effectRef idx="1">
            <a:schemeClr val="accent1"/>
          </a:effectRef>
          <a:fontRef idx="minor">
            <a:schemeClr val="tx1"/>
          </a:fontRef>
        </p:style>
      </p:cxnSp>
      <p:sp>
        <p:nvSpPr>
          <p:cNvPr id="7" name="TextBox 6">
            <a:extLst>
              <a:ext uri="{FF2B5EF4-FFF2-40B4-BE49-F238E27FC236}">
                <a16:creationId xmlns:a16="http://schemas.microsoft.com/office/drawing/2014/main" id="{64AA1E7F-1FAD-BE02-3723-74367022370F}"/>
              </a:ext>
            </a:extLst>
          </p:cNvPr>
          <p:cNvSpPr txBox="1"/>
          <p:nvPr/>
        </p:nvSpPr>
        <p:spPr>
          <a:xfrm>
            <a:off x="1490291" y="3263154"/>
            <a:ext cx="7055221" cy="1569660"/>
          </a:xfrm>
          <a:prstGeom prst="rect">
            <a:avLst/>
          </a:prstGeom>
          <a:noFill/>
        </p:spPr>
        <p:txBody>
          <a:bodyPr wrap="square">
            <a:spAutoFit/>
          </a:bodyPr>
          <a:lstStyle/>
          <a:p>
            <a:r>
              <a:rPr lang="en-US" sz="2400" dirty="0">
                <a:latin typeface="Lato" panose="020F0502020204030203" pitchFamily="34" charset="0"/>
                <a:ea typeface="Lato" panose="020F0502020204030203" pitchFamily="34" charset="0"/>
                <a:cs typeface="Lato" panose="020F0502020204030203" pitchFamily="34" charset="0"/>
              </a:rPr>
              <a:t>“Therefore, the Lord Himself will give you a sign: Behold, a virgin will be with child and bear a son, and she will call His name Immanuel. </a:t>
            </a:r>
            <a:br>
              <a:rPr lang="en-US" sz="2400" dirty="0">
                <a:latin typeface="Lato" panose="020F0502020204030203" pitchFamily="34" charset="0"/>
                <a:ea typeface="Lato" panose="020F0502020204030203" pitchFamily="34" charset="0"/>
                <a:cs typeface="Lato" panose="020F0502020204030203" pitchFamily="34" charset="0"/>
              </a:rPr>
            </a:br>
            <a:r>
              <a:rPr lang="en-US" sz="2400" b="1" dirty="0">
                <a:latin typeface="Lato" panose="020F0502020204030203" pitchFamily="34" charset="0"/>
                <a:ea typeface="Lato" panose="020F0502020204030203" pitchFamily="34" charset="0"/>
                <a:cs typeface="Lato" panose="020F0502020204030203" pitchFamily="34" charset="0"/>
              </a:rPr>
              <a:t>- Isaiah 7:14</a:t>
            </a:r>
          </a:p>
        </p:txBody>
      </p:sp>
    </p:spTree>
    <p:extLst>
      <p:ext uri="{BB962C8B-B14F-4D97-AF65-F5344CB8AC3E}">
        <p14:creationId xmlns:p14="http://schemas.microsoft.com/office/powerpoint/2010/main" val="5848533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045FD-3FCB-6A02-05C0-8880F3FBDC73}"/>
              </a:ext>
            </a:extLst>
          </p:cNvPr>
          <p:cNvSpPr>
            <a:spLocks noGrp="1"/>
          </p:cNvSpPr>
          <p:nvPr>
            <p:ph type="title"/>
          </p:nvPr>
        </p:nvSpPr>
        <p:spPr/>
        <p:txBody>
          <a:bodyPr/>
          <a:lstStyle/>
          <a:p>
            <a:r>
              <a:rPr lang="en-US" dirty="0"/>
              <a:t>Wise Men and King Herod</a:t>
            </a:r>
          </a:p>
        </p:txBody>
      </p:sp>
      <p:sp>
        <p:nvSpPr>
          <p:cNvPr id="3" name="Text Placeholder 2">
            <a:extLst>
              <a:ext uri="{FF2B5EF4-FFF2-40B4-BE49-F238E27FC236}">
                <a16:creationId xmlns:a16="http://schemas.microsoft.com/office/drawing/2014/main" id="{9BB5BC16-F0E8-1F61-84AD-51E7260B743F}"/>
              </a:ext>
            </a:extLst>
          </p:cNvPr>
          <p:cNvSpPr>
            <a:spLocks noGrp="1"/>
          </p:cNvSpPr>
          <p:nvPr>
            <p:ph type="body" sz="quarter" idx="10"/>
          </p:nvPr>
        </p:nvSpPr>
        <p:spPr/>
        <p:txBody>
          <a:bodyPr>
            <a:normAutofit/>
          </a:bodyPr>
          <a:lstStyle/>
          <a:p>
            <a:pPr>
              <a:spcBef>
                <a:spcPts val="1272"/>
              </a:spcBef>
              <a:spcAft>
                <a:spcPts val="1200"/>
              </a:spcAft>
            </a:pPr>
            <a:r>
              <a:rPr lang="en-US" sz="2800" dirty="0"/>
              <a:t>Wise men followed a star to Bethlehem </a:t>
            </a:r>
          </a:p>
          <a:p>
            <a:pPr>
              <a:spcBef>
                <a:spcPts val="1272"/>
              </a:spcBef>
              <a:spcAft>
                <a:spcPts val="1200"/>
              </a:spcAft>
            </a:pPr>
            <a:r>
              <a:rPr lang="en-US" sz="2800" dirty="0"/>
              <a:t>They worshiped Jesus and gave gifts </a:t>
            </a:r>
          </a:p>
          <a:p>
            <a:pPr>
              <a:spcBef>
                <a:spcPts val="1272"/>
              </a:spcBef>
              <a:spcAft>
                <a:spcPts val="1200"/>
              </a:spcAft>
            </a:pPr>
            <a:r>
              <a:rPr lang="en-US" sz="2800" dirty="0"/>
              <a:t>Herod tried to kill Jesus </a:t>
            </a:r>
          </a:p>
          <a:p>
            <a:pPr>
              <a:spcBef>
                <a:spcPts val="1272"/>
              </a:spcBef>
              <a:spcAft>
                <a:spcPts val="1200"/>
              </a:spcAft>
            </a:pPr>
            <a:r>
              <a:rPr lang="en-US" sz="2800" dirty="0"/>
              <a:t>Joseph, Mary, and Jesus escaped to Egypt </a:t>
            </a:r>
          </a:p>
          <a:p>
            <a:pPr>
              <a:spcBef>
                <a:spcPts val="1272"/>
              </a:spcBef>
              <a:spcAft>
                <a:spcPts val="1200"/>
              </a:spcAft>
            </a:pPr>
            <a:r>
              <a:rPr lang="en-US" sz="2800" dirty="0"/>
              <a:t>Returned later to live in Nazareth</a:t>
            </a:r>
          </a:p>
        </p:txBody>
      </p:sp>
    </p:spTree>
    <p:extLst>
      <p:ext uri="{BB962C8B-B14F-4D97-AF65-F5344CB8AC3E}">
        <p14:creationId xmlns:p14="http://schemas.microsoft.com/office/powerpoint/2010/main" val="3192661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923622-99CB-876A-9784-53960A2CE4DD}"/>
              </a:ext>
            </a:extLst>
          </p:cNvPr>
          <p:cNvSpPr>
            <a:spLocks noGrp="1"/>
          </p:cNvSpPr>
          <p:nvPr>
            <p:ph type="title"/>
          </p:nvPr>
        </p:nvSpPr>
        <p:spPr/>
        <p:txBody>
          <a:bodyPr/>
          <a:lstStyle/>
          <a:p>
            <a:r>
              <a:rPr lang="en-US" dirty="0"/>
              <a:t>John the Baptist</a:t>
            </a:r>
          </a:p>
        </p:txBody>
      </p:sp>
      <p:sp>
        <p:nvSpPr>
          <p:cNvPr id="3" name="Text Placeholder 2">
            <a:extLst>
              <a:ext uri="{FF2B5EF4-FFF2-40B4-BE49-F238E27FC236}">
                <a16:creationId xmlns:a16="http://schemas.microsoft.com/office/drawing/2014/main" id="{A0623A0E-335C-F931-CDB5-A01D1995D91C}"/>
              </a:ext>
            </a:extLst>
          </p:cNvPr>
          <p:cNvSpPr>
            <a:spLocks noGrp="1"/>
          </p:cNvSpPr>
          <p:nvPr>
            <p:ph type="body" sz="quarter" idx="10"/>
          </p:nvPr>
        </p:nvSpPr>
        <p:spPr/>
        <p:txBody>
          <a:bodyPr>
            <a:normAutofit/>
          </a:bodyPr>
          <a:lstStyle/>
          <a:p>
            <a:r>
              <a:rPr lang="en-US" sz="2400" dirty="0"/>
              <a:t>Cousin of Jesus </a:t>
            </a:r>
          </a:p>
          <a:p>
            <a:r>
              <a:rPr lang="en-US" sz="2400" dirty="0"/>
              <a:t>Prepared the people for the Messiah </a:t>
            </a:r>
          </a:p>
          <a:p>
            <a:r>
              <a:rPr lang="en-US" sz="2400" dirty="0"/>
              <a:t>Baptized people in the Jordan River </a:t>
            </a:r>
          </a:p>
          <a:p>
            <a:r>
              <a:rPr lang="en-US" sz="2400" dirty="0"/>
              <a:t>Fulfilled Isaiah’s prophecy (Isaiah 40:3):</a:t>
            </a:r>
          </a:p>
        </p:txBody>
      </p:sp>
      <p:cxnSp>
        <p:nvCxnSpPr>
          <p:cNvPr id="4" name="Straight Connector 3">
            <a:extLst>
              <a:ext uri="{FF2B5EF4-FFF2-40B4-BE49-F238E27FC236}">
                <a16:creationId xmlns:a16="http://schemas.microsoft.com/office/drawing/2014/main" id="{270DCD79-E223-4A1C-EAC6-EA46CD5095EB}"/>
              </a:ext>
            </a:extLst>
          </p:cNvPr>
          <p:cNvCxnSpPr/>
          <p:nvPr/>
        </p:nvCxnSpPr>
        <p:spPr>
          <a:xfrm>
            <a:off x="1102659" y="3227294"/>
            <a:ext cx="0" cy="1541930"/>
          </a:xfrm>
          <a:prstGeom prst="line">
            <a:avLst/>
          </a:prstGeom>
          <a:ln w="76200"/>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24E73BC4-6262-6CE3-20E3-99383C61F174}"/>
              </a:ext>
            </a:extLst>
          </p:cNvPr>
          <p:cNvSpPr txBox="1"/>
          <p:nvPr/>
        </p:nvSpPr>
        <p:spPr>
          <a:xfrm>
            <a:off x="1490291" y="3139354"/>
            <a:ext cx="7055221" cy="1754326"/>
          </a:xfrm>
          <a:prstGeom prst="rect">
            <a:avLst/>
          </a:prstGeom>
          <a:noFill/>
        </p:spPr>
        <p:txBody>
          <a:bodyPr wrap="square">
            <a:spAutoFit/>
          </a:bodyPr>
          <a:lstStyle/>
          <a:p>
            <a:r>
              <a:rPr lang="en-US" baseline="30000" dirty="0">
                <a:latin typeface="Lato" panose="020F0502020204030203" pitchFamily="34" charset="0"/>
                <a:ea typeface="Lato" panose="020F0502020204030203" pitchFamily="34" charset="0"/>
                <a:cs typeface="Lato" panose="020F0502020204030203" pitchFamily="34" charset="0"/>
              </a:rPr>
              <a:t>1</a:t>
            </a:r>
            <a:r>
              <a:rPr lang="en-US" dirty="0">
                <a:latin typeface="Lato" panose="020F0502020204030203" pitchFamily="34" charset="0"/>
                <a:ea typeface="Lato" panose="020F0502020204030203" pitchFamily="34" charset="0"/>
                <a:cs typeface="Lato" panose="020F0502020204030203" pitchFamily="34" charset="0"/>
              </a:rPr>
              <a:t> Now in those days John the Baptist came, preaching in the wilderness of Judea, saying, </a:t>
            </a:r>
            <a:r>
              <a:rPr lang="en-US" baseline="30000" dirty="0">
                <a:latin typeface="Lato" panose="020F0502020204030203" pitchFamily="34" charset="0"/>
                <a:ea typeface="Lato" panose="020F0502020204030203" pitchFamily="34" charset="0"/>
                <a:cs typeface="Lato" panose="020F0502020204030203" pitchFamily="34" charset="0"/>
              </a:rPr>
              <a:t>2</a:t>
            </a:r>
            <a:r>
              <a:rPr lang="en-US" dirty="0">
                <a:latin typeface="Lato" panose="020F0502020204030203" pitchFamily="34" charset="0"/>
                <a:ea typeface="Lato" panose="020F0502020204030203" pitchFamily="34" charset="0"/>
                <a:cs typeface="Lato" panose="020F0502020204030203" pitchFamily="34" charset="0"/>
              </a:rPr>
              <a:t> “Repent, for the kingdom of heaven has come near.” </a:t>
            </a:r>
            <a:r>
              <a:rPr lang="en-US" baseline="30000" dirty="0">
                <a:latin typeface="Lato" panose="020F0502020204030203" pitchFamily="34" charset="0"/>
                <a:ea typeface="Lato" panose="020F0502020204030203" pitchFamily="34" charset="0"/>
                <a:cs typeface="Lato" panose="020F0502020204030203" pitchFamily="34" charset="0"/>
              </a:rPr>
              <a:t>3</a:t>
            </a:r>
            <a:r>
              <a:rPr lang="en-US" dirty="0">
                <a:latin typeface="Lato" panose="020F0502020204030203" pitchFamily="34" charset="0"/>
                <a:ea typeface="Lato" panose="020F0502020204030203" pitchFamily="34" charset="0"/>
                <a:cs typeface="Lato" panose="020F0502020204030203" pitchFamily="34" charset="0"/>
              </a:rPr>
              <a:t> For this is the one referred to by Isaiah the prophet when he said, “The voice of one calling out in the wilderness, ‘Prepare the way of the Lord, Make His paths straight!’”</a:t>
            </a:r>
            <a:br>
              <a:rPr lang="en-US" dirty="0">
                <a:latin typeface="Lato" panose="020F0502020204030203" pitchFamily="34" charset="0"/>
                <a:ea typeface="Lato" panose="020F0502020204030203" pitchFamily="34" charset="0"/>
                <a:cs typeface="Lato" panose="020F0502020204030203" pitchFamily="34" charset="0"/>
              </a:rPr>
            </a:br>
            <a:r>
              <a:rPr lang="en-US" b="1" dirty="0">
                <a:latin typeface="Lato" panose="020F0502020204030203" pitchFamily="34" charset="0"/>
                <a:ea typeface="Lato" panose="020F0502020204030203" pitchFamily="34" charset="0"/>
                <a:cs typeface="Lato" panose="020F0502020204030203" pitchFamily="34" charset="0"/>
              </a:rPr>
              <a:t>- Matthew 3:1-3</a:t>
            </a:r>
          </a:p>
        </p:txBody>
      </p:sp>
    </p:spTree>
    <p:extLst>
      <p:ext uri="{BB962C8B-B14F-4D97-AF65-F5344CB8AC3E}">
        <p14:creationId xmlns:p14="http://schemas.microsoft.com/office/powerpoint/2010/main" val="2247523618"/>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4935</TotalTime>
  <Words>501</Words>
  <Application>Microsoft Macintosh PowerPoint</Application>
  <PresentationFormat>On-screen Show (16:9)</PresentationFormat>
  <Paragraphs>56</Paragraphs>
  <Slides>15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Arial</vt:lpstr>
      <vt:lpstr>Calibri</vt:lpstr>
      <vt:lpstr>D-DIN Condensed</vt:lpstr>
      <vt:lpstr>Lato</vt:lpstr>
      <vt:lpstr>Lato Black</vt:lpstr>
      <vt:lpstr>Lato Regular</vt:lpstr>
      <vt:lpstr>With Title</vt:lpstr>
      <vt:lpstr>PowerPoint Presentation</vt:lpstr>
      <vt:lpstr>PowerPoint Presentation</vt:lpstr>
      <vt:lpstr>OT/NT BOOKS OF THE BIBLE</vt:lpstr>
      <vt:lpstr>Jesus’ Family Tree</vt:lpstr>
      <vt:lpstr>What is a Genealogy?</vt:lpstr>
      <vt:lpstr>Why the Genealogy Matters</vt:lpstr>
      <vt:lpstr>Jesus’ Birth</vt:lpstr>
      <vt:lpstr>Wise Men and King Herod</vt:lpstr>
      <vt:lpstr>John the Baptist</vt:lpstr>
      <vt:lpstr>Jesus’ Baptism</vt:lpstr>
      <vt:lpstr>Jesus in the Desert</vt:lpstr>
      <vt:lpstr>Our Example</vt:lpstr>
      <vt:lpstr>Key Terms</vt:lpstr>
      <vt:lpstr>Map</vt:lpstr>
      <vt:lpstr>PowerPoint Presentation</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671</cp:revision>
  <dcterms:created xsi:type="dcterms:W3CDTF">2014-04-30T18:34:38Z</dcterms:created>
  <dcterms:modified xsi:type="dcterms:W3CDTF">2025-09-15T19:32:21Z</dcterms:modified>
  <cp:category/>
</cp:coreProperties>
</file>