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56" r:id="rId2"/>
    <p:sldId id="257" r:id="rId3"/>
    <p:sldId id="258" r:id="rId4"/>
    <p:sldId id="259" r:id="rId5"/>
    <p:sldId id="260" r:id="rId6"/>
    <p:sldId id="261" r:id="rId7"/>
    <p:sldId id="262" r:id="rId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16"/>
    <p:restoredTop sz="94150"/>
  </p:normalViewPr>
  <p:slideViewPr>
    <p:cSldViewPr snapToGrid="0" snapToObjects="1">
      <p:cViewPr varScale="1">
        <p:scale>
          <a:sx n="142" d="100"/>
          <a:sy n="142" d="100"/>
        </p:scale>
        <p:origin x="1712"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9/15/25</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9/15/25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549DA4-92F7-5142-BC07-D017BC38878B}" type="slidenum">
              <a:rPr lang="en-US" smtClean="0"/>
              <a:t>1</a:t>
            </a:fld>
            <a:endParaRPr lang="en-US"/>
          </a:p>
        </p:txBody>
      </p:sp>
    </p:spTree>
    <p:extLst>
      <p:ext uri="{BB962C8B-B14F-4D97-AF65-F5344CB8AC3E}">
        <p14:creationId xmlns:p14="http://schemas.microsoft.com/office/powerpoint/2010/main" val="22808815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22729" y="1339411"/>
            <a:ext cx="2830514" cy="3363913"/>
          </a:xfrm>
        </p:spPr>
        <p:txBody>
          <a:bodyPr>
            <a:normAutofit fontScale="85000" lnSpcReduction="10000"/>
          </a:bodyPr>
          <a:lstStyle/>
          <a:p>
            <a:r>
              <a:rPr lang="en-US" dirty="0"/>
              <a:t>10</a:t>
            </a:r>
          </a:p>
        </p:txBody>
      </p:sp>
      <p:sp>
        <p:nvSpPr>
          <p:cNvPr id="3" name="Subtitle 2"/>
          <p:cNvSpPr>
            <a:spLocks noGrp="1"/>
          </p:cNvSpPr>
          <p:nvPr>
            <p:ph type="subTitle" idx="1"/>
          </p:nvPr>
        </p:nvSpPr>
        <p:spPr>
          <a:xfrm>
            <a:off x="3258003" y="2263839"/>
            <a:ext cx="6029433" cy="1676417"/>
          </a:xfrm>
        </p:spPr>
        <p:txBody>
          <a:bodyPr/>
          <a:lstStyle/>
          <a:p>
            <a:pPr algn="l"/>
            <a:r>
              <a:rPr lang="en-US" sz="3400" b="0" dirty="0">
                <a:latin typeface="Lato Black" panose="020F0502020204030203" pitchFamily="34" charset="0"/>
                <a:ea typeface="Lato Black" panose="020F0502020204030203" pitchFamily="34" charset="0"/>
                <a:cs typeface="Lato Black" panose="020F0502020204030203" pitchFamily="34" charset="0"/>
              </a:rPr>
              <a:t>Jesus’ Triumphal Entry, Cleansing of the Temple &amp; Greatest Commandment</a:t>
            </a:r>
            <a:br>
              <a:rPr lang="en-US" sz="600" dirty="0">
                <a:latin typeface="Lato Black" panose="020F0502020204030203" pitchFamily="34" charset="0"/>
                <a:ea typeface="Lato Black" panose="020F0502020204030203" pitchFamily="34" charset="0"/>
                <a:cs typeface="Lato Black" panose="020F0502020204030203" pitchFamily="34" charset="0"/>
              </a:rPr>
            </a:br>
            <a:r>
              <a:rPr lang="en-US" sz="2800" dirty="0">
                <a:latin typeface="D-DIN Condensed" panose="020B0504030202030204" pitchFamily="34" charset="77"/>
                <a:ea typeface="Lato Black" panose="020F0502020204030203" pitchFamily="34" charset="0"/>
                <a:cs typeface="Lato Black" panose="020F0502020204030203" pitchFamily="34" charset="0"/>
              </a:rPr>
              <a:t>MATTHEW 21:1-17; 22:34-40</a:t>
            </a:r>
            <a:endParaRPr lang="en-US" sz="4800" dirty="0">
              <a:latin typeface="D-DIN Condensed" panose="020B0504030202030204" pitchFamily="34" charset="77"/>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A7D008-3762-AB0A-B964-4D3ACD663AA1}"/>
              </a:ext>
            </a:extLst>
          </p:cNvPr>
          <p:cNvSpPr>
            <a:spLocks noGrp="1"/>
          </p:cNvSpPr>
          <p:nvPr>
            <p:ph type="body" sz="quarter" idx="10"/>
          </p:nvPr>
        </p:nvSpPr>
        <p:spPr/>
        <p:txBody>
          <a:bodyPr>
            <a:normAutofit/>
          </a:bodyPr>
          <a:lstStyle/>
          <a:p>
            <a:r>
              <a:rPr lang="en-US" sz="3200" dirty="0"/>
              <a:t>Go therefore and make disciples of all nations, baptizing them in the name of the Father and the Son and the Holy Spirit, teaching them to observe all that I commanded you.</a:t>
            </a:r>
          </a:p>
        </p:txBody>
      </p:sp>
      <p:sp>
        <p:nvSpPr>
          <p:cNvPr id="3" name="Text Placeholder 2">
            <a:extLst>
              <a:ext uri="{FF2B5EF4-FFF2-40B4-BE49-F238E27FC236}">
                <a16:creationId xmlns:a16="http://schemas.microsoft.com/office/drawing/2014/main" id="{00388942-FFB6-D8E1-4780-43C0BF8739D6}"/>
              </a:ext>
            </a:extLst>
          </p:cNvPr>
          <p:cNvSpPr>
            <a:spLocks noGrp="1"/>
          </p:cNvSpPr>
          <p:nvPr>
            <p:ph type="body" sz="quarter" idx="11"/>
          </p:nvPr>
        </p:nvSpPr>
        <p:spPr/>
        <p:txBody>
          <a:bodyPr/>
          <a:lstStyle/>
          <a:p>
            <a:r>
              <a:rPr lang="en-US" dirty="0"/>
              <a:t>- Matthew 28:19-20</a:t>
            </a:r>
          </a:p>
        </p:txBody>
      </p:sp>
    </p:spTree>
    <p:extLst>
      <p:ext uri="{BB962C8B-B14F-4D97-AF65-F5344CB8AC3E}">
        <p14:creationId xmlns:p14="http://schemas.microsoft.com/office/powerpoint/2010/main" val="2561604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66C9C0-C478-0526-25C1-F768316449A5}"/>
              </a:ext>
            </a:extLst>
          </p:cNvPr>
          <p:cNvSpPr>
            <a:spLocks noGrp="1"/>
          </p:cNvSpPr>
          <p:nvPr>
            <p:ph type="title"/>
          </p:nvPr>
        </p:nvSpPr>
        <p:spPr>
          <a:xfrm>
            <a:off x="2924462" y="692469"/>
            <a:ext cx="5577358" cy="3623776"/>
          </a:xfrm>
        </p:spPr>
        <p:txBody>
          <a:bodyPr>
            <a:noAutofit/>
          </a:bodyPr>
          <a:lstStyle/>
          <a:p>
            <a:r>
              <a:rPr lang="en-US" sz="3600" dirty="0"/>
              <a:t>Why do you think the same people who praised Jesus by shouting "Hosanna!" later called for His crucifixion? What does this teach us about following Jesus even when others turn away?</a:t>
            </a:r>
          </a:p>
        </p:txBody>
      </p:sp>
    </p:spTree>
    <p:extLst>
      <p:ext uri="{BB962C8B-B14F-4D97-AF65-F5344CB8AC3E}">
        <p14:creationId xmlns:p14="http://schemas.microsoft.com/office/powerpoint/2010/main" val="37733587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0B2E3-15CD-B32F-C393-EB397DAF34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3C0811-0AE1-5DEC-3941-580ECAECDA7D}"/>
              </a:ext>
            </a:extLst>
          </p:cNvPr>
          <p:cNvSpPr>
            <a:spLocks noGrp="1"/>
          </p:cNvSpPr>
          <p:nvPr>
            <p:ph type="title"/>
          </p:nvPr>
        </p:nvSpPr>
        <p:spPr>
          <a:xfrm>
            <a:off x="2960320" y="1051057"/>
            <a:ext cx="5577358" cy="3623776"/>
          </a:xfrm>
        </p:spPr>
        <p:txBody>
          <a:bodyPr>
            <a:noAutofit/>
          </a:bodyPr>
          <a:lstStyle/>
          <a:p>
            <a:r>
              <a:rPr lang="en-US" sz="3600" dirty="0"/>
              <a:t>Jesus taught that the greatest commandment is to love God and love others. What is one way you showed love to someone else this week?</a:t>
            </a:r>
          </a:p>
        </p:txBody>
      </p:sp>
    </p:spTree>
    <p:extLst>
      <p:ext uri="{BB962C8B-B14F-4D97-AF65-F5344CB8AC3E}">
        <p14:creationId xmlns:p14="http://schemas.microsoft.com/office/powerpoint/2010/main" val="9990809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4574A4-77BF-6735-FB3A-C6B2F0932481}"/>
              </a:ext>
            </a:extLst>
          </p:cNvPr>
          <p:cNvSpPr>
            <a:spLocks noGrp="1"/>
          </p:cNvSpPr>
          <p:nvPr>
            <p:ph type="title"/>
          </p:nvPr>
        </p:nvSpPr>
        <p:spPr/>
        <p:txBody>
          <a:bodyPr/>
          <a:lstStyle/>
          <a:p>
            <a:r>
              <a:rPr lang="en-US" dirty="0"/>
              <a:t>The Two Greatest Commandments</a:t>
            </a:r>
          </a:p>
        </p:txBody>
      </p:sp>
      <p:sp>
        <p:nvSpPr>
          <p:cNvPr id="3" name="Text Placeholder 2">
            <a:extLst>
              <a:ext uri="{FF2B5EF4-FFF2-40B4-BE49-F238E27FC236}">
                <a16:creationId xmlns:a16="http://schemas.microsoft.com/office/drawing/2014/main" id="{5AD3E5FD-085E-26A4-45CE-8040020FE418}"/>
              </a:ext>
            </a:extLst>
          </p:cNvPr>
          <p:cNvSpPr>
            <a:spLocks noGrp="1"/>
          </p:cNvSpPr>
          <p:nvPr>
            <p:ph type="body" sz="quarter" idx="10"/>
          </p:nvPr>
        </p:nvSpPr>
        <p:spPr>
          <a:xfrm>
            <a:off x="598488" y="1497106"/>
            <a:ext cx="7913687" cy="3396574"/>
          </a:xfrm>
        </p:spPr>
        <p:txBody>
          <a:bodyPr>
            <a:normAutofit/>
          </a:bodyPr>
          <a:lstStyle/>
          <a:p>
            <a:pPr marL="514350" indent="-514350">
              <a:spcBef>
                <a:spcPts val="1200"/>
              </a:spcBef>
              <a:spcAft>
                <a:spcPts val="1200"/>
              </a:spcAft>
              <a:buFont typeface="+mj-lt"/>
              <a:buAutoNum type="arabicPeriod"/>
            </a:pPr>
            <a:r>
              <a:rPr lang="en-US" sz="4000" dirty="0"/>
              <a:t>Love the Lord your God with all your heart, soul, and mind.</a:t>
            </a:r>
          </a:p>
          <a:p>
            <a:pPr marL="514350" indent="-514350">
              <a:spcBef>
                <a:spcPts val="1200"/>
              </a:spcBef>
              <a:spcAft>
                <a:spcPts val="1200"/>
              </a:spcAft>
              <a:buFont typeface="+mj-lt"/>
              <a:buAutoNum type="arabicPeriod"/>
            </a:pPr>
            <a:r>
              <a:rPr lang="en-US" sz="4000" dirty="0"/>
              <a:t>Love your neighbor as yourself.</a:t>
            </a:r>
          </a:p>
        </p:txBody>
      </p:sp>
    </p:spTree>
    <p:extLst>
      <p:ext uri="{BB962C8B-B14F-4D97-AF65-F5344CB8AC3E}">
        <p14:creationId xmlns:p14="http://schemas.microsoft.com/office/powerpoint/2010/main" val="37638645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3755AB-0D37-F931-5067-56E7FD8053FB}"/>
              </a:ext>
            </a:extLst>
          </p:cNvPr>
          <p:cNvSpPr>
            <a:spLocks noGrp="1"/>
          </p:cNvSpPr>
          <p:nvPr>
            <p:ph type="title"/>
          </p:nvPr>
        </p:nvSpPr>
        <p:spPr/>
        <p:txBody>
          <a:bodyPr/>
          <a:lstStyle/>
          <a:p>
            <a:r>
              <a:rPr lang="en-US" dirty="0"/>
              <a:t>Why Rules?</a:t>
            </a:r>
          </a:p>
        </p:txBody>
      </p:sp>
      <p:sp>
        <p:nvSpPr>
          <p:cNvPr id="3" name="Text Placeholder 2">
            <a:extLst>
              <a:ext uri="{FF2B5EF4-FFF2-40B4-BE49-F238E27FC236}">
                <a16:creationId xmlns:a16="http://schemas.microsoft.com/office/drawing/2014/main" id="{F3E6BF2C-EB00-A3E8-E7E9-AA043B93AE84}"/>
              </a:ext>
            </a:extLst>
          </p:cNvPr>
          <p:cNvSpPr>
            <a:spLocks noGrp="1"/>
          </p:cNvSpPr>
          <p:nvPr>
            <p:ph type="body" sz="quarter" idx="10"/>
          </p:nvPr>
        </p:nvSpPr>
        <p:spPr>
          <a:xfrm>
            <a:off x="598488" y="1380565"/>
            <a:ext cx="7913687" cy="3513115"/>
          </a:xfrm>
        </p:spPr>
        <p:txBody>
          <a:bodyPr>
            <a:normAutofit/>
          </a:bodyPr>
          <a:lstStyle/>
          <a:p>
            <a:r>
              <a:rPr lang="en-US" sz="3600" dirty="0"/>
              <a:t>God gave us commands to help us: </a:t>
            </a:r>
          </a:p>
          <a:p>
            <a:pPr marL="925830" lvl="1" indent="-468630">
              <a:spcBef>
                <a:spcPts val="1368"/>
              </a:spcBef>
              <a:spcAft>
                <a:spcPts val="1200"/>
              </a:spcAft>
            </a:pPr>
            <a:r>
              <a:rPr lang="en-US" sz="3200" dirty="0"/>
              <a:t>Love Him</a:t>
            </a:r>
          </a:p>
          <a:p>
            <a:pPr marL="925830" lvl="1" indent="-468630">
              <a:spcBef>
                <a:spcPts val="1368"/>
              </a:spcBef>
              <a:spcAft>
                <a:spcPts val="1200"/>
              </a:spcAft>
            </a:pPr>
            <a:r>
              <a:rPr lang="en-US" sz="3200" dirty="0"/>
              <a:t>Love others </a:t>
            </a:r>
          </a:p>
          <a:p>
            <a:pPr marL="925830" lvl="1" indent="-468630">
              <a:spcBef>
                <a:spcPts val="1368"/>
              </a:spcBef>
              <a:spcAft>
                <a:spcPts val="1200"/>
              </a:spcAft>
            </a:pPr>
            <a:r>
              <a:rPr lang="en-US" sz="3200" dirty="0"/>
              <a:t>Live the best way possible</a:t>
            </a:r>
          </a:p>
        </p:txBody>
      </p:sp>
    </p:spTree>
    <p:extLst>
      <p:ext uri="{BB962C8B-B14F-4D97-AF65-F5344CB8AC3E}">
        <p14:creationId xmlns:p14="http://schemas.microsoft.com/office/powerpoint/2010/main" val="344166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6744B-338A-3AD6-433B-925DB9C0AC95}"/>
              </a:ext>
            </a:extLst>
          </p:cNvPr>
          <p:cNvSpPr>
            <a:spLocks noGrp="1"/>
          </p:cNvSpPr>
          <p:nvPr>
            <p:ph type="title"/>
          </p:nvPr>
        </p:nvSpPr>
        <p:spPr/>
        <p:txBody>
          <a:bodyPr/>
          <a:lstStyle/>
          <a:p>
            <a:r>
              <a:rPr lang="en-US" dirty="0"/>
              <a:t>Free Will</a:t>
            </a:r>
          </a:p>
        </p:txBody>
      </p:sp>
      <p:sp>
        <p:nvSpPr>
          <p:cNvPr id="3" name="Text Placeholder 2">
            <a:extLst>
              <a:ext uri="{FF2B5EF4-FFF2-40B4-BE49-F238E27FC236}">
                <a16:creationId xmlns:a16="http://schemas.microsoft.com/office/drawing/2014/main" id="{19C06691-331B-F089-2262-4FC509354898}"/>
              </a:ext>
            </a:extLst>
          </p:cNvPr>
          <p:cNvSpPr>
            <a:spLocks noGrp="1"/>
          </p:cNvSpPr>
          <p:nvPr>
            <p:ph type="body" sz="quarter" idx="10"/>
          </p:nvPr>
        </p:nvSpPr>
        <p:spPr>
          <a:xfrm>
            <a:off x="598488" y="1251437"/>
            <a:ext cx="7622147" cy="3642243"/>
          </a:xfrm>
        </p:spPr>
        <p:txBody>
          <a:bodyPr>
            <a:normAutofit/>
          </a:bodyPr>
          <a:lstStyle/>
          <a:p>
            <a:pPr>
              <a:spcBef>
                <a:spcPts val="1200"/>
              </a:spcBef>
              <a:spcAft>
                <a:spcPts val="1200"/>
              </a:spcAft>
            </a:pPr>
            <a:r>
              <a:rPr lang="en-US" sz="3600" dirty="0"/>
              <a:t>God doesn’t force us to obey</a:t>
            </a:r>
          </a:p>
          <a:p>
            <a:pPr>
              <a:spcBef>
                <a:spcPts val="1200"/>
              </a:spcBef>
              <a:spcAft>
                <a:spcPts val="1200"/>
              </a:spcAft>
            </a:pPr>
            <a:r>
              <a:rPr lang="en-US" sz="3600" dirty="0"/>
              <a:t>He gave us free will → the ability to choose</a:t>
            </a:r>
          </a:p>
          <a:p>
            <a:pPr>
              <a:spcBef>
                <a:spcPts val="1200"/>
              </a:spcBef>
              <a:spcAft>
                <a:spcPts val="1200"/>
              </a:spcAft>
            </a:pPr>
            <a:r>
              <a:rPr lang="en-US" sz="3600" dirty="0"/>
              <a:t>We decide whether or not to follow His commands</a:t>
            </a:r>
          </a:p>
        </p:txBody>
      </p:sp>
    </p:spTree>
    <p:extLst>
      <p:ext uri="{BB962C8B-B14F-4D97-AF65-F5344CB8AC3E}">
        <p14:creationId xmlns:p14="http://schemas.microsoft.com/office/powerpoint/2010/main" val="3593696932"/>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4984</TotalTime>
  <Words>191</Words>
  <Application>Microsoft Macintosh PowerPoint</Application>
  <PresentationFormat>On-screen Show (16:9)</PresentationFormat>
  <Paragraphs>19</Paragraphs>
  <Slides>7</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Calibri</vt:lpstr>
      <vt:lpstr>D-DIN Condensed</vt:lpstr>
      <vt:lpstr>Lato</vt:lpstr>
      <vt:lpstr>Lato Black</vt:lpstr>
      <vt:lpstr>Lato Regular</vt:lpstr>
      <vt:lpstr>With Title</vt:lpstr>
      <vt:lpstr>PowerPoint Presentation</vt:lpstr>
      <vt:lpstr>PowerPoint Presentation</vt:lpstr>
      <vt:lpstr>Why do you think the same people who praised Jesus by shouting "Hosanna!" later called for His crucifixion? What does this teach us about following Jesus even when others turn away?</vt:lpstr>
      <vt:lpstr>Jesus taught that the greatest commandment is to love God and love others. What is one way you showed love to someone else this week?</vt:lpstr>
      <vt:lpstr>The Two Greatest Commandments</vt:lpstr>
      <vt:lpstr>Why Rules?</vt:lpstr>
      <vt:lpstr>Free Will</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728</cp:revision>
  <dcterms:created xsi:type="dcterms:W3CDTF">2014-04-30T18:34:38Z</dcterms:created>
  <dcterms:modified xsi:type="dcterms:W3CDTF">2025-09-15T20:50:07Z</dcterms:modified>
  <cp:category/>
</cp:coreProperties>
</file>