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43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1672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9/15/25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9/15/25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8375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3635" y="1438022"/>
            <a:ext cx="2089632" cy="3363913"/>
          </a:xfrm>
        </p:spPr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87395" y="2514600"/>
            <a:ext cx="6029433" cy="1398511"/>
          </a:xfrm>
        </p:spPr>
        <p:txBody>
          <a:bodyPr/>
          <a:lstStyle/>
          <a:p>
            <a:pPr algn="l"/>
            <a:r>
              <a:rPr lang="en-US" sz="48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Foundations: </a:t>
            </a:r>
            <a:br>
              <a:rPr lang="en-US" sz="48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32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Bible, Gospels, Canon, Matthew</a:t>
            </a:r>
            <a:endParaRPr lang="en-US" sz="4800" dirty="0"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A4C75A1-0E89-C2C3-BE64-88C0604B80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Now all this took place to fulfill what was spoken by the Lord through the prophet: “Behold, the virgin shall be with child and shall bear a Son, and they shall call His name Immanuel, which translated means, “God with us.”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BD4C4C-77A5-7F7B-8019-28CCF67F00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Matthew 1:22-23</a:t>
            </a:r>
          </a:p>
        </p:txBody>
      </p:sp>
    </p:spTree>
    <p:extLst>
      <p:ext uri="{BB962C8B-B14F-4D97-AF65-F5344CB8AC3E}">
        <p14:creationId xmlns:p14="http://schemas.microsoft.com/office/powerpoint/2010/main" val="3802227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F852E7-AF63-F190-FB62-B1D48F7EB0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the difference between the Old and </a:t>
            </a:r>
            <a:br>
              <a:rPr lang="en-US" dirty="0"/>
            </a:br>
            <a:r>
              <a:rPr lang="en-US" dirty="0"/>
              <a:t>New Testaments?</a:t>
            </a:r>
          </a:p>
        </p:txBody>
      </p:sp>
    </p:spTree>
    <p:extLst>
      <p:ext uri="{BB962C8B-B14F-4D97-AF65-F5344CB8AC3E}">
        <p14:creationId xmlns:p14="http://schemas.microsoft.com/office/powerpoint/2010/main" val="908389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BCE7B-8471-8B1F-6617-29ADE4DAB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627089-6126-EB3D-9270-B15B0336B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13136" cy="3623776"/>
          </a:xfrm>
        </p:spPr>
        <p:txBody>
          <a:bodyPr>
            <a:noAutofit/>
          </a:bodyPr>
          <a:lstStyle/>
          <a:p>
            <a:r>
              <a:rPr lang="en-US" sz="4000" dirty="0"/>
              <a:t>Why do you think it matters that the Bible doesn’t have any parts that disagree with each other?</a:t>
            </a:r>
          </a:p>
        </p:txBody>
      </p:sp>
    </p:spTree>
    <p:extLst>
      <p:ext uri="{BB962C8B-B14F-4D97-AF65-F5344CB8AC3E}">
        <p14:creationId xmlns:p14="http://schemas.microsoft.com/office/powerpoint/2010/main" val="3057373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515967-9FCB-5B64-DA49-11DD98597E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9236C-450E-E9C2-4187-9D8DAFD56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13136" cy="3623776"/>
          </a:xfrm>
        </p:spPr>
        <p:txBody>
          <a:bodyPr>
            <a:noAutofit/>
          </a:bodyPr>
          <a:lstStyle/>
          <a:p>
            <a:r>
              <a:rPr lang="en-US" sz="4000" dirty="0"/>
              <a:t>How does knowing that Jesus sees us differently than the world does, help us to see other people?</a:t>
            </a:r>
          </a:p>
        </p:txBody>
      </p:sp>
    </p:spTree>
    <p:extLst>
      <p:ext uri="{BB962C8B-B14F-4D97-AF65-F5344CB8AC3E}">
        <p14:creationId xmlns:p14="http://schemas.microsoft.com/office/powerpoint/2010/main" val="30119681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630B298-4A06-B3DA-42EF-A2840B28788B}"/>
              </a:ext>
            </a:extLst>
          </p:cNvPr>
          <p:cNvSpPr txBox="1"/>
          <p:nvPr/>
        </p:nvSpPr>
        <p:spPr>
          <a:xfrm>
            <a:off x="1661020" y="363677"/>
            <a:ext cx="58219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i="0" u="none" strike="noStrike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Matching Old Testament Prophecy to </a:t>
            </a:r>
            <a:br>
              <a:rPr lang="en-US" sz="1800" b="1" i="0" u="none" strike="noStrike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en-US" sz="1800" b="1" i="0" u="none" strike="noStrike" dirty="0">
                <a:solidFill>
                  <a:schemeClr val="bg1"/>
                </a:solidFill>
                <a:effectLst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New Testament fulfillment</a:t>
            </a:r>
            <a:endParaRPr lang="en-US" b="1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85CB91-48ED-1CE5-961C-A3EE7657DD09}"/>
              </a:ext>
            </a:extLst>
          </p:cNvPr>
          <p:cNvSpPr txBox="1"/>
          <p:nvPr/>
        </p:nvSpPr>
        <p:spPr>
          <a:xfrm>
            <a:off x="973123" y="1372352"/>
            <a:ext cx="2671895" cy="3407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3200" b="1" u="none" strike="noStrike" dirty="0">
                <a:solidFill>
                  <a:schemeClr val="bg1"/>
                </a:solidFill>
                <a:effectLst/>
                <a:latin typeface="D-DIN CONDENSED" panose="020B0504030202030204" pitchFamily="34" charset="77"/>
              </a:rPr>
              <a:t>ISAIAH 7:14</a:t>
            </a:r>
            <a:endParaRPr lang="en-US" sz="3200" b="1" dirty="0">
              <a:solidFill>
                <a:schemeClr val="bg1"/>
              </a:solidFill>
              <a:effectLst/>
              <a:latin typeface="D-DIN CONDENSED" panose="020B0504030202030204" pitchFamily="34" charset="77"/>
            </a:endParaRPr>
          </a:p>
          <a:p>
            <a:pPr algn="r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3200" b="1" u="none" strike="noStrike" dirty="0">
                <a:solidFill>
                  <a:schemeClr val="bg1"/>
                </a:solidFill>
                <a:effectLst/>
                <a:latin typeface="D-DIN CONDENSED" panose="020B0504030202030204" pitchFamily="34" charset="77"/>
              </a:rPr>
              <a:t>MICAH 5:2</a:t>
            </a:r>
            <a:endParaRPr lang="en-US" sz="3200" b="1" dirty="0">
              <a:solidFill>
                <a:schemeClr val="bg1"/>
              </a:solidFill>
              <a:effectLst/>
              <a:latin typeface="D-DIN CONDENSED" panose="020B0504030202030204" pitchFamily="34" charset="77"/>
            </a:endParaRPr>
          </a:p>
          <a:p>
            <a:pPr algn="r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3200" b="1" u="none" strike="noStrike" dirty="0">
                <a:solidFill>
                  <a:schemeClr val="bg1"/>
                </a:solidFill>
                <a:effectLst/>
                <a:latin typeface="D-DIN CONDENSED" panose="020B0504030202030204" pitchFamily="34" charset="77"/>
              </a:rPr>
              <a:t>HOSEA 11:1</a:t>
            </a:r>
            <a:endParaRPr lang="en-US" sz="3200" b="1" dirty="0">
              <a:solidFill>
                <a:schemeClr val="bg1"/>
              </a:solidFill>
              <a:effectLst/>
              <a:latin typeface="D-DIN CONDENSED" panose="020B0504030202030204" pitchFamily="34" charset="77"/>
            </a:endParaRPr>
          </a:p>
          <a:p>
            <a:pPr algn="r"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3200" b="1" u="none" strike="noStrike" dirty="0">
                <a:solidFill>
                  <a:schemeClr val="bg1"/>
                </a:solidFill>
                <a:effectLst/>
                <a:latin typeface="D-DIN CONDENSED" panose="020B0504030202030204" pitchFamily="34" charset="77"/>
              </a:rPr>
              <a:t>ISAIAH 40:3</a:t>
            </a:r>
            <a:endParaRPr lang="en-US" sz="3200" b="1" dirty="0">
              <a:solidFill>
                <a:schemeClr val="bg1"/>
              </a:solidFill>
              <a:effectLst/>
              <a:latin typeface="D-DIN CONDENSED" panose="020B0504030202030204" pitchFamily="34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1FF291-5F6B-163D-2EAD-E0BD6FC3806F}"/>
              </a:ext>
            </a:extLst>
          </p:cNvPr>
          <p:cNvSpPr txBox="1"/>
          <p:nvPr/>
        </p:nvSpPr>
        <p:spPr>
          <a:xfrm>
            <a:off x="5626918" y="1372351"/>
            <a:ext cx="2989978" cy="34074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3200" b="1" u="none" strike="noStrike" dirty="0">
                <a:solidFill>
                  <a:schemeClr val="bg1"/>
                </a:solidFill>
                <a:effectLst/>
                <a:latin typeface="D-DIN CONDENSED" panose="020B0504030202030204" pitchFamily="34" charset="77"/>
              </a:rPr>
              <a:t>MATTHEW 2:13</a:t>
            </a:r>
            <a:endParaRPr lang="en-US" sz="3200" b="1" dirty="0">
              <a:solidFill>
                <a:schemeClr val="bg1"/>
              </a:solidFill>
              <a:effectLst/>
              <a:latin typeface="D-DIN CONDENSED" panose="020B0504030202030204" pitchFamily="34" charset="77"/>
            </a:endParaRPr>
          </a:p>
          <a:p>
            <a:pPr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3200" b="1" u="none" strike="noStrike" dirty="0">
                <a:solidFill>
                  <a:schemeClr val="bg1"/>
                </a:solidFill>
                <a:effectLst/>
                <a:latin typeface="D-DIN CONDENSED" panose="020B0504030202030204" pitchFamily="34" charset="77"/>
              </a:rPr>
              <a:t>MATTHEW 1:18</a:t>
            </a:r>
            <a:endParaRPr lang="en-US" sz="3200" b="1" dirty="0">
              <a:solidFill>
                <a:schemeClr val="bg1"/>
              </a:solidFill>
              <a:effectLst/>
              <a:latin typeface="D-DIN CONDENSED" panose="020B0504030202030204" pitchFamily="34" charset="77"/>
            </a:endParaRPr>
          </a:p>
          <a:p>
            <a:pPr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3200" b="1" u="none" strike="noStrike" dirty="0">
                <a:solidFill>
                  <a:schemeClr val="bg1"/>
                </a:solidFill>
                <a:effectLst/>
                <a:latin typeface="D-DIN CONDENSED" panose="020B0504030202030204" pitchFamily="34" charset="77"/>
              </a:rPr>
              <a:t>MATTHEW 3:3</a:t>
            </a:r>
            <a:endParaRPr lang="en-US" sz="3200" b="1" dirty="0">
              <a:solidFill>
                <a:schemeClr val="bg1"/>
              </a:solidFill>
              <a:effectLst/>
              <a:latin typeface="D-DIN CONDENSED" panose="020B0504030202030204" pitchFamily="34" charset="77"/>
            </a:endParaRPr>
          </a:p>
          <a:p>
            <a:pPr rtl="0">
              <a:lnSpc>
                <a:spcPct val="150000"/>
              </a:lnSpc>
              <a:spcAft>
                <a:spcPts val="1200"/>
              </a:spcAft>
              <a:buNone/>
            </a:pPr>
            <a:r>
              <a:rPr lang="en-US" sz="3200" b="1" u="none" strike="noStrike" dirty="0">
                <a:solidFill>
                  <a:schemeClr val="bg1"/>
                </a:solidFill>
                <a:effectLst/>
                <a:latin typeface="D-DIN CONDENSED" panose="020B0504030202030204" pitchFamily="34" charset="77"/>
              </a:rPr>
              <a:t>MATTHEW 2:1</a:t>
            </a:r>
            <a:endParaRPr lang="en-US" sz="3200" b="1" dirty="0">
              <a:solidFill>
                <a:schemeClr val="bg1"/>
              </a:solidFill>
              <a:effectLst/>
              <a:latin typeface="D-DIN CONDENSED" panose="020B0504030202030204" pitchFamily="34" charset="77"/>
            </a:endParaRP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A426F31-4D26-8987-B86F-BA3AF7591003}"/>
              </a:ext>
            </a:extLst>
          </p:cNvPr>
          <p:cNvCxnSpPr>
            <a:cxnSpLocks/>
          </p:cNvCxnSpPr>
          <p:nvPr/>
        </p:nvCxnSpPr>
        <p:spPr>
          <a:xfrm>
            <a:off x="973123" y="1224793"/>
            <a:ext cx="7360643" cy="0"/>
          </a:xfrm>
          <a:prstGeom prst="line">
            <a:avLst/>
          </a:prstGeom>
          <a:ln w="38100">
            <a:solidFill>
              <a:schemeClr val="bg2">
                <a:lumMod val="10000"/>
                <a:alpha val="24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5718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B78A4FD-3562-4B54-340A-693DA248F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Good News Bible Verse Options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45CA10-9EFF-A373-D8E1-629A65FFDA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8012775" cy="3969006"/>
          </a:xfrm>
        </p:spPr>
        <p:txBody>
          <a:bodyPr>
            <a:noAutofit/>
          </a:bodyPr>
          <a:lstStyle/>
          <a:p>
            <a:pPr marL="331470" indent="-331470">
              <a:spcBef>
                <a:spcPts val="100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US" sz="1300" b="1" dirty="0"/>
              <a:t>John 3:16</a:t>
            </a:r>
            <a:r>
              <a:rPr lang="en-US" sz="1300" dirty="0"/>
              <a:t> – “For God so loved the world that He gave His one and only Son, that whoever believes in Him shall not perish but have eternal life.”</a:t>
            </a:r>
          </a:p>
          <a:p>
            <a:pPr marL="331470" indent="-331470">
              <a:spcBef>
                <a:spcPts val="100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US" sz="1300" b="1" dirty="0"/>
              <a:t>Romans 5:8</a:t>
            </a:r>
            <a:r>
              <a:rPr lang="en-US" sz="1300" dirty="0"/>
              <a:t> – “But God demonstrates His own love for us in this: While we were still sinners, Christ died for us.”</a:t>
            </a:r>
          </a:p>
          <a:p>
            <a:pPr marL="331470" indent="-331470">
              <a:spcBef>
                <a:spcPts val="100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US" sz="1300" b="1" dirty="0"/>
              <a:t>1 John 4:14</a:t>
            </a:r>
            <a:r>
              <a:rPr lang="en-US" sz="1300" dirty="0"/>
              <a:t> – “And we have seen and testify that the Father has sent His Son to be the </a:t>
            </a:r>
            <a:br>
              <a:rPr lang="en-US" sz="1300" dirty="0"/>
            </a:br>
            <a:r>
              <a:rPr lang="en-US" sz="1300" dirty="0"/>
              <a:t>Savior of the world.”</a:t>
            </a:r>
          </a:p>
          <a:p>
            <a:pPr marL="331470" indent="-331470">
              <a:spcBef>
                <a:spcPts val="100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US" sz="1300" b="1" dirty="0"/>
              <a:t>Luke 19:10</a:t>
            </a:r>
            <a:r>
              <a:rPr lang="en-US" sz="1300" dirty="0"/>
              <a:t> – “For the Son of Man came to seek and to save the lost.”</a:t>
            </a:r>
          </a:p>
          <a:p>
            <a:pPr marL="331470" indent="-331470">
              <a:spcBef>
                <a:spcPts val="100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US" sz="1300" b="1" dirty="0"/>
              <a:t>Matthew 28:6</a:t>
            </a:r>
            <a:r>
              <a:rPr lang="en-US" sz="1300" dirty="0"/>
              <a:t> – “He is not here; He has risen, just as He said.”</a:t>
            </a:r>
          </a:p>
          <a:p>
            <a:pPr marL="331470" indent="-331470">
              <a:spcBef>
                <a:spcPts val="100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US" sz="1300" b="1" dirty="0"/>
              <a:t>Acts 4:12</a:t>
            </a:r>
            <a:r>
              <a:rPr lang="en-US" sz="1300" dirty="0"/>
              <a:t> – “Salvation is found in no one else, for there is no other name under heaven given to mankind by which we must be saved.”</a:t>
            </a:r>
          </a:p>
          <a:p>
            <a:pPr marL="331470" indent="-331470">
              <a:spcBef>
                <a:spcPts val="1000"/>
              </a:spcBef>
              <a:spcAft>
                <a:spcPts val="1000"/>
              </a:spcAft>
              <a:buFont typeface="+mj-lt"/>
              <a:buAutoNum type="arabicPeriod"/>
            </a:pPr>
            <a:r>
              <a:rPr lang="en-US" sz="1300" b="1" dirty="0"/>
              <a:t>John 14:6</a:t>
            </a:r>
            <a:r>
              <a:rPr lang="en-US" sz="1300" dirty="0"/>
              <a:t> – “Jesus said, ‘I am the way and the truth and the life. No one comes to the Father except through Me.’”</a:t>
            </a:r>
          </a:p>
        </p:txBody>
      </p:sp>
    </p:spTree>
    <p:extLst>
      <p:ext uri="{BB962C8B-B14F-4D97-AF65-F5344CB8AC3E}">
        <p14:creationId xmlns:p14="http://schemas.microsoft.com/office/powerpoint/2010/main" val="307250155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4906</TotalTime>
  <Words>324</Words>
  <Application>Microsoft Macintosh PowerPoint</Application>
  <PresentationFormat>On-screen Show (16:9)</PresentationFormat>
  <Paragraphs>24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What is the difference between the Old and  New Testaments?</vt:lpstr>
      <vt:lpstr>Why do you think it matters that the Bible doesn’t have any parts that disagree with each other?</vt:lpstr>
      <vt:lpstr>How does knowing that Jesus sees us differently than the world does, help us to see other people?</vt:lpstr>
      <vt:lpstr>PowerPoint Presentation</vt:lpstr>
      <vt:lpstr>Good News Bible Verse Options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662</cp:revision>
  <dcterms:created xsi:type="dcterms:W3CDTF">2014-04-30T18:34:38Z</dcterms:created>
  <dcterms:modified xsi:type="dcterms:W3CDTF">2025-09-15T18:34:04Z</dcterms:modified>
  <cp:category/>
</cp:coreProperties>
</file>