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57" r:id="rId3"/>
    <p:sldId id="258" r:id="rId4"/>
    <p:sldId id="271" r:id="rId5"/>
    <p:sldId id="272" r:id="rId6"/>
    <p:sldId id="273" r:id="rId7"/>
    <p:sldId id="274" r:id="rId8"/>
    <p:sldId id="275" r:id="rId9"/>
    <p:sldId id="276" r:id="rId10"/>
    <p:sldId id="277" r:id="rId11"/>
    <p:sldId id="278" r:id="rId12"/>
    <p:sldId id="268" r:id="rId13"/>
    <p:sldId id="279" r:id="rId14"/>
    <p:sldId id="270" r:id="rId1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67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1549DA4-92F7-5142-BC07-D017BC38878B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08815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3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3267" y="2487706"/>
            <a:ext cx="6029433" cy="1398511"/>
          </a:xfrm>
        </p:spPr>
        <p:txBody>
          <a:bodyPr/>
          <a:lstStyle/>
          <a:p>
            <a:pPr algn="l"/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The Sermon </a:t>
            </a:r>
            <a:b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b="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on the Mount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5:1-6:15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A29144-1A67-4084-FAA4-BC61D2F274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Pray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AA3E4DC-E4B5-3802-4337-D456F56119F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62635"/>
            <a:ext cx="7913687" cy="3531045"/>
          </a:xfrm>
        </p:spPr>
        <p:txBody>
          <a:bodyPr/>
          <a:lstStyle/>
          <a:p>
            <a:r>
              <a:rPr lang="en-US" dirty="0"/>
              <a:t>Prayer = speaking to God </a:t>
            </a:r>
          </a:p>
          <a:p>
            <a:r>
              <a:rPr lang="en-US" dirty="0"/>
              <a:t>Not to show off or impress others </a:t>
            </a:r>
          </a:p>
          <a:p>
            <a:r>
              <a:rPr lang="en-US" dirty="0"/>
              <a:t>The Lord’s Prayer teaches us to: </a:t>
            </a:r>
          </a:p>
          <a:p>
            <a:pPr marL="925830" lvl="1" indent="-468630"/>
            <a:r>
              <a:rPr lang="en-US" dirty="0"/>
              <a:t>Honor God </a:t>
            </a:r>
          </a:p>
          <a:p>
            <a:pPr marL="925830" lvl="1" indent="-468630"/>
            <a:r>
              <a:rPr lang="en-US" dirty="0"/>
              <a:t>Ask for needs and protection </a:t>
            </a:r>
          </a:p>
          <a:p>
            <a:pPr marL="925830" lvl="1" indent="-468630"/>
            <a:r>
              <a:rPr lang="en-US" dirty="0"/>
              <a:t>Forgive others</a:t>
            </a:r>
          </a:p>
        </p:txBody>
      </p:sp>
    </p:spTree>
    <p:extLst>
      <p:ext uri="{BB962C8B-B14F-4D97-AF65-F5344CB8AC3E}">
        <p14:creationId xmlns:p14="http://schemas.microsoft.com/office/powerpoint/2010/main" val="946405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BD7AEE-ABE1-5787-1E8F-C93BBBF7746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Love and Forgiveness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738755-890A-0031-A2A4-B3EB1AFD3E5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353671"/>
            <a:ext cx="7913687" cy="3540009"/>
          </a:xfrm>
        </p:spPr>
        <p:txBody>
          <a:bodyPr/>
          <a:lstStyle/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Jesus said: Love even your enemies. 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Following Jesus means growing in love </a:t>
            </a:r>
          </a:p>
          <a:p>
            <a:pPr>
              <a:spcBef>
                <a:spcPts val="1368"/>
              </a:spcBef>
              <a:spcAft>
                <a:spcPts val="1200"/>
              </a:spcAft>
            </a:pPr>
            <a:r>
              <a:rPr lang="en-US" dirty="0"/>
              <a:t>What is the hardest part about loving someone you don’t like?</a:t>
            </a:r>
          </a:p>
        </p:txBody>
      </p:sp>
    </p:spTree>
    <p:extLst>
      <p:ext uri="{BB962C8B-B14F-4D97-AF65-F5344CB8AC3E}">
        <p14:creationId xmlns:p14="http://schemas.microsoft.com/office/powerpoint/2010/main" val="32141124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C8A238-CAC9-867D-2CC9-D4FC563A6B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Key Terms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15074DF-92C8-EBFF-6354-9DFF1969870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461247"/>
            <a:ext cx="7913687" cy="3432433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sz="4000" b="1" dirty="0"/>
              <a:t>Kingdom of God – </a:t>
            </a:r>
            <a:br>
              <a:rPr lang="en-US" sz="4000" b="1" dirty="0"/>
            </a:br>
            <a:r>
              <a:rPr lang="en-US" sz="4000" dirty="0"/>
              <a:t>The kingdom of God on earth is the church.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2D1ADE-8400-2DED-C162-330CA86D883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841" y="72781"/>
            <a:ext cx="1123645" cy="112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304091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5C1FDCB-6DEE-01E6-709C-D9260C22430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98A85-2237-CD5C-11A2-DD7E7F6E82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A9FB0B3-8D67-465F-8DE6-F232A5912DB5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26927" y="1474075"/>
            <a:ext cx="4556061" cy="3519106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spcBef>
                <a:spcPts val="600"/>
              </a:spcBef>
              <a:spcAft>
                <a:spcPts val="2400"/>
              </a:spcAft>
            </a:pPr>
            <a:r>
              <a:rPr lang="en-US" b="1" dirty="0"/>
              <a:t>Sea of Galilee – </a:t>
            </a:r>
            <a:br>
              <a:rPr lang="en-US" b="1" dirty="0"/>
            </a:br>
            <a:r>
              <a:rPr lang="en-US" dirty="0"/>
              <a:t>Color green </a:t>
            </a:r>
          </a:p>
          <a:p>
            <a:pPr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Capernaum – </a:t>
            </a:r>
            <a:br>
              <a:rPr lang="en-US" b="1" dirty="0"/>
            </a:br>
            <a:r>
              <a:rPr lang="en-US" sz="2800" dirty="0"/>
              <a:t>Circle the word in orange</a:t>
            </a:r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2BA5A30-E7DE-7E00-D881-118AEF2670BD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5307106" y="352334"/>
            <a:ext cx="3452133" cy="4438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7995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90000"/>
          </a:schemeClr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74B205B-2EA0-D050-196E-CD1B377D94D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>
            <a:extLst>
              <a:ext uri="{FF2B5EF4-FFF2-40B4-BE49-F238E27FC236}">
                <a16:creationId xmlns:a16="http://schemas.microsoft.com/office/drawing/2014/main" id="{A3D2B83F-95AA-2369-34AF-3F46EC2ECADE}"/>
              </a:ext>
            </a:extLst>
          </p:cNvPr>
          <p:cNvSpPr/>
          <p:nvPr/>
        </p:nvSpPr>
        <p:spPr>
          <a:xfrm>
            <a:off x="0" y="2571750"/>
            <a:ext cx="9241972" cy="598393"/>
          </a:xfrm>
          <a:custGeom>
            <a:avLst/>
            <a:gdLst>
              <a:gd name="connsiteX0" fmla="*/ 0 w 6653893"/>
              <a:gd name="connsiteY0" fmla="*/ 582064 h 778463"/>
              <a:gd name="connsiteX1" fmla="*/ 2571750 w 6653893"/>
              <a:gd name="connsiteY1" fmla="*/ 2400 h 778463"/>
              <a:gd name="connsiteX2" fmla="*/ 6653893 w 6653893"/>
              <a:gd name="connsiteY2" fmla="*/ 778007 h 7784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653893" h="778463">
                <a:moveTo>
                  <a:pt x="0" y="582064"/>
                </a:moveTo>
                <a:cubicBezTo>
                  <a:pt x="731384" y="275903"/>
                  <a:pt x="1462768" y="-30257"/>
                  <a:pt x="2571750" y="2400"/>
                </a:cubicBezTo>
                <a:cubicBezTo>
                  <a:pt x="3680732" y="35057"/>
                  <a:pt x="5479597" y="799778"/>
                  <a:pt x="6653893" y="778007"/>
                </a:cubicBezTo>
              </a:path>
            </a:pathLst>
          </a:custGeom>
          <a:noFill/>
          <a:ln w="76200" cap="rnd">
            <a:solidFill>
              <a:schemeClr val="bg2">
                <a:lumMod val="25000"/>
              </a:schemeClr>
            </a:solidFill>
            <a:prstDash val="sysDot"/>
            <a:extLst>
              <a:ext uri="{C807C97D-BFC1-408E-A445-0C87EB9F89A2}">
                <ask:lineSketchStyleProps xmlns:ask="http://schemas.microsoft.com/office/drawing/2018/sketchyshapes" sd="1219033472">
                  <a:custGeom>
                    <a:avLst/>
                    <a:gdLst>
                      <a:gd name="connsiteX0" fmla="*/ 0 w 9127672"/>
                      <a:gd name="connsiteY0" fmla="*/ 404692 h 541243"/>
                      <a:gd name="connsiteX1" fmla="*/ 3527873 w 9127672"/>
                      <a:gd name="connsiteY1" fmla="*/ 1668 h 541243"/>
                      <a:gd name="connsiteX2" fmla="*/ 9127672 w 9127672"/>
                      <a:gd name="connsiteY2" fmla="*/ 540925 h 541243"/>
                    </a:gdLst>
                    <a:ahLst/>
                    <a:cxnLst>
                      <a:cxn ang="0">
                        <a:pos x="connsiteX0" y="connsiteY0"/>
                      </a:cxn>
                      <a:cxn ang="0">
                        <a:pos x="connsiteX1" y="connsiteY1"/>
                      </a:cxn>
                      <a:cxn ang="0">
                        <a:pos x="connsiteX2" y="connsiteY2"/>
                      </a:cxn>
                    </a:cxnLst>
                    <a:rect l="l" t="t" r="r" b="b"/>
                    <a:pathLst>
                      <a:path w="9127672" h="541243" extrusionOk="0">
                        <a:moveTo>
                          <a:pt x="0" y="404692"/>
                        </a:moveTo>
                        <a:cubicBezTo>
                          <a:pt x="891047" y="122589"/>
                          <a:pt x="1950979" y="-164"/>
                          <a:pt x="3527873" y="1668"/>
                        </a:cubicBezTo>
                        <a:cubicBezTo>
                          <a:pt x="5334334" y="84412"/>
                          <a:pt x="7187911" y="566520"/>
                          <a:pt x="9127672" y="540925"/>
                        </a:cubicBezTo>
                      </a:path>
                    </a:pathLst>
                  </a:custGeom>
                  <ask:type>
                    <ask:lineSketchNone/>
                  </ask:type>
                </ask:lineSketchStyleProps>
              </a:ext>
            </a:extLst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4AAA303-BF05-F211-7088-2E421787AC22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865414" y="1934935"/>
            <a:ext cx="1592036" cy="159203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34DA350-D4A4-B4D7-9CC2-9C7DFEADB89C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/>
          <a:stretch/>
        </p:blipFill>
        <p:spPr>
          <a:xfrm>
            <a:off x="3775982" y="1775732"/>
            <a:ext cx="1592036" cy="1592036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BCB77B01-7938-BB2E-8211-1EB21B4E0F6F}"/>
              </a:ext>
            </a:extLst>
          </p:cNvPr>
          <p:cNvPicPr>
            <a:picLocks noChangeAspect="1"/>
          </p:cNvPicPr>
          <p:nvPr/>
        </p:nvPicPr>
        <p:blipFill>
          <a:blip r:embed="rId4"/>
          <a:srcRect/>
          <a:stretch/>
        </p:blipFill>
        <p:spPr>
          <a:xfrm>
            <a:off x="6686550" y="2374125"/>
            <a:ext cx="1592036" cy="15920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18510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57424B-1B4E-B0C9-E300-5FE3E58231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OT/NT BOOKS OF THE BIBLE</a:t>
            </a:r>
          </a:p>
        </p:txBody>
      </p:sp>
    </p:spTree>
    <p:extLst>
      <p:ext uri="{BB962C8B-B14F-4D97-AF65-F5344CB8AC3E}">
        <p14:creationId xmlns:p14="http://schemas.microsoft.com/office/powerpoint/2010/main" val="381729153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9FEF68-5043-4834-F1FB-986B80F68B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0" dirty="0"/>
              <a:t>Jesus’ Baptism and Ministry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0F7192E-EAE2-D4D4-7A47-7641339C668C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598488" y="1524000"/>
            <a:ext cx="7913687" cy="336968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Jesus’ baptism = start of public ministry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Began teaching about the </a:t>
            </a:r>
            <a:br>
              <a:rPr lang="en-US" dirty="0"/>
            </a:br>
            <a:r>
              <a:rPr lang="en-US" dirty="0"/>
              <a:t>kingdom of God 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What is the kingdom of God?</a:t>
            </a:r>
          </a:p>
        </p:txBody>
      </p:sp>
    </p:spTree>
    <p:extLst>
      <p:ext uri="{BB962C8B-B14F-4D97-AF65-F5344CB8AC3E}">
        <p14:creationId xmlns:p14="http://schemas.microsoft.com/office/powerpoint/2010/main" val="22087083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633720-556A-CD62-9C91-56EF644DDF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ED28ED-E429-68EC-FA52-4F3E4B0E44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Sermon on the Mount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6F59B8-F714-D28D-3B7F-0C97C0EC1EE7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16424"/>
            <a:ext cx="7913687" cy="3369680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b="1" dirty="0"/>
              <a:t>Location</a:t>
            </a:r>
            <a:r>
              <a:rPr lang="en-US" dirty="0"/>
              <a:t>: hillside near the Sea of Galilee, close to Capernaum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One of Jesus’ most famous teachings.</a:t>
            </a:r>
          </a:p>
          <a:p>
            <a:pPr>
              <a:spcBef>
                <a:spcPts val="1200"/>
              </a:spcBef>
              <a:spcAft>
                <a:spcPts val="1200"/>
              </a:spcAft>
            </a:pPr>
            <a:r>
              <a:rPr lang="en-US" dirty="0"/>
              <a:t>Covers many topics → Beatitudes, prayer, love, forgiveness</a:t>
            </a:r>
          </a:p>
        </p:txBody>
      </p:sp>
    </p:spTree>
    <p:extLst>
      <p:ext uri="{BB962C8B-B14F-4D97-AF65-F5344CB8AC3E}">
        <p14:creationId xmlns:p14="http://schemas.microsoft.com/office/powerpoint/2010/main" val="319145878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8DFCC45-7D0D-3465-CD87-E3383D2256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77732-2348-3B31-8AAA-BAE4D287B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0" dirty="0"/>
              <a:t>The Beatitudes (Matthew 5:1–16)</a:t>
            </a:r>
            <a:endParaRPr lang="en-US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48685BD-DB62-D5F6-13E6-7343E59A96ED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15156" y="1416424"/>
            <a:ext cx="7913687" cy="3369680"/>
          </a:xfrm>
        </p:spPr>
        <p:txBody>
          <a:bodyPr>
            <a:normAutofit fontScale="85000" lnSpcReduction="10000"/>
          </a:bodyPr>
          <a:lstStyle/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Teach how people in God’s kingdom should live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Seem to go against normal human reactions</a:t>
            </a:r>
          </a:p>
          <a:p>
            <a:pPr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Example: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dirty="0"/>
              <a:t>“Blessed are the gentle, for they shall inherit the earth.”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World</a:t>
            </a:r>
            <a:r>
              <a:rPr lang="en-US" dirty="0"/>
              <a:t>: strong people win</a:t>
            </a:r>
          </a:p>
          <a:p>
            <a:pPr lvl="1">
              <a:spcBef>
                <a:spcPts val="600"/>
              </a:spcBef>
              <a:spcAft>
                <a:spcPts val="600"/>
              </a:spcAft>
            </a:pPr>
            <a:r>
              <a:rPr lang="en-US" b="1" dirty="0"/>
              <a:t>Jesus</a:t>
            </a:r>
            <a:r>
              <a:rPr lang="en-US" dirty="0"/>
              <a:t>: the gentle will be rewarded</a:t>
            </a:r>
          </a:p>
        </p:txBody>
      </p:sp>
    </p:spTree>
    <p:extLst>
      <p:ext uri="{BB962C8B-B14F-4D97-AF65-F5344CB8AC3E}">
        <p14:creationId xmlns:p14="http://schemas.microsoft.com/office/powerpoint/2010/main" val="211426545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67F920-AF2A-5925-2D6D-89B0B1CE3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If we are part of God’s kingdom, how should we live?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C11D90C-CFDB-693C-23CC-CCC19BB7163C}"/>
              </a:ext>
            </a:extLst>
          </p:cNvPr>
          <p:cNvSpPr txBox="1"/>
          <p:nvPr/>
        </p:nvSpPr>
        <p:spPr>
          <a:xfrm>
            <a:off x="2951357" y="441773"/>
            <a:ext cx="46795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LIVING IN GOD’S KINGDOM</a:t>
            </a:r>
          </a:p>
        </p:txBody>
      </p:sp>
    </p:spTree>
    <p:extLst>
      <p:ext uri="{BB962C8B-B14F-4D97-AF65-F5344CB8AC3E}">
        <p14:creationId xmlns:p14="http://schemas.microsoft.com/office/powerpoint/2010/main" val="170470962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D0FCD0-7C50-BFB7-3886-00903B8BD6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Salt &amp; Light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637022-221C-8009-700F-E3551EBEAF5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Jesus said we are the salt of the earth and light of the world.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Salt = adds flavor, makes a difference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Light = shines in darkness, guides others</a:t>
            </a:r>
          </a:p>
          <a:p>
            <a:pPr>
              <a:spcBef>
                <a:spcPts val="800"/>
              </a:spcBef>
              <a:spcAft>
                <a:spcPts val="800"/>
              </a:spcAft>
            </a:pPr>
            <a:r>
              <a:rPr lang="en-US" dirty="0"/>
              <a:t>Our lives should stand out as followers of Jesus.</a:t>
            </a:r>
          </a:p>
        </p:txBody>
      </p:sp>
    </p:spTree>
    <p:extLst>
      <p:ext uri="{BB962C8B-B14F-4D97-AF65-F5344CB8AC3E}">
        <p14:creationId xmlns:p14="http://schemas.microsoft.com/office/powerpoint/2010/main" val="12757494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276EF2-84E6-59B0-4C84-56743A5B04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Prayer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B66DA8-7655-126F-995F-587F8048B02F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697099" y="1403837"/>
            <a:ext cx="7568359" cy="3642243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aseline="30000" dirty="0"/>
              <a:t>9</a:t>
            </a:r>
            <a:r>
              <a:rPr lang="en-US" dirty="0"/>
              <a:t> “Pray, then, in this way: ‘Our Father, who is in heaven, Hallowed be Your name. </a:t>
            </a:r>
            <a:r>
              <a:rPr lang="en-US" baseline="30000" dirty="0"/>
              <a:t>10</a:t>
            </a:r>
            <a:r>
              <a:rPr lang="en-US" dirty="0"/>
              <a:t> Your kingdom come. Your will be done, On earth as it is in heaven. </a:t>
            </a:r>
            <a:r>
              <a:rPr lang="en-US" baseline="30000" dirty="0"/>
              <a:t>11</a:t>
            </a:r>
            <a:r>
              <a:rPr lang="en-US" dirty="0"/>
              <a:t> Give us this day our daily bread. </a:t>
            </a:r>
            <a:r>
              <a:rPr lang="en-US" baseline="30000" dirty="0"/>
              <a:t>12</a:t>
            </a:r>
            <a:r>
              <a:rPr lang="en-US" dirty="0"/>
              <a:t> And forgive us our debts, as we also have forgiven our debtors. </a:t>
            </a:r>
            <a:br>
              <a:rPr lang="en-US" dirty="0"/>
            </a:br>
            <a:r>
              <a:rPr lang="en-US" baseline="30000" dirty="0"/>
              <a:t>13</a:t>
            </a:r>
            <a:r>
              <a:rPr lang="en-US" dirty="0"/>
              <a:t> And do not lead us into temptation, but deliver us from evil.’ </a:t>
            </a:r>
            <a:r>
              <a:rPr lang="en-US" baseline="30000" dirty="0"/>
              <a:t>14</a:t>
            </a:r>
            <a:r>
              <a:rPr lang="en-US" dirty="0"/>
              <a:t> For if you forgive other people for their offenses, your heavenly Father will also forgive you. </a:t>
            </a:r>
            <a:r>
              <a:rPr lang="en-US" baseline="30000" dirty="0"/>
              <a:t>15</a:t>
            </a:r>
            <a:r>
              <a:rPr lang="en-US" dirty="0"/>
              <a:t> But if you do not forgive other people, then your Father will not forgive your offenses.</a:t>
            </a:r>
          </a:p>
          <a:p>
            <a:pPr marL="0" indent="0">
              <a:buNone/>
            </a:pPr>
            <a:r>
              <a:rPr lang="en-US" b="1" dirty="0"/>
              <a:t>- Matthew 6:9-15</a:t>
            </a:r>
          </a:p>
        </p:txBody>
      </p:sp>
    </p:spTree>
    <p:extLst>
      <p:ext uri="{BB962C8B-B14F-4D97-AF65-F5344CB8AC3E}">
        <p14:creationId xmlns:p14="http://schemas.microsoft.com/office/powerpoint/2010/main" val="183928994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4942</TotalTime>
  <Words>459</Words>
  <Application>Microsoft Macintosh PowerPoint</Application>
  <PresentationFormat>On-screen Show (16:9)</PresentationFormat>
  <Paragraphs>47</Paragraphs>
  <Slides>14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Arial</vt:lpstr>
      <vt:lpstr>Calibri</vt:lpstr>
      <vt:lpstr>D-DIN CONDENSED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OT/NT BOOKS OF THE BIBLE</vt:lpstr>
      <vt:lpstr>Jesus’ Baptism and Ministry</vt:lpstr>
      <vt:lpstr>Sermon on the Mount</vt:lpstr>
      <vt:lpstr>The Beatitudes (Matthew 5:1–16)</vt:lpstr>
      <vt:lpstr>If we are part of God’s kingdom, how should we live?</vt:lpstr>
      <vt:lpstr>Salt &amp; Light</vt:lpstr>
      <vt:lpstr>Prayer</vt:lpstr>
      <vt:lpstr>How to Pray</vt:lpstr>
      <vt:lpstr>Love and Forgiveness</vt:lpstr>
      <vt:lpstr>Key Terms</vt:lpstr>
      <vt:lpstr>Map</vt:lpstr>
      <vt:lpstr>PowerPoint Presentation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678</cp:revision>
  <dcterms:created xsi:type="dcterms:W3CDTF">2014-04-30T18:34:38Z</dcterms:created>
  <dcterms:modified xsi:type="dcterms:W3CDTF">2025-09-15T19:33:26Z</dcterms:modified>
  <cp:category/>
</cp:coreProperties>
</file>