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A59EB"/>
    <a:srgbClr val="6B995E"/>
    <a:srgbClr val="B4471E"/>
    <a:srgbClr val="FE3D60"/>
    <a:srgbClr val="93C0E9"/>
    <a:srgbClr val="789DBB"/>
    <a:srgbClr val="4780BD"/>
    <a:srgbClr val="8B5C40"/>
    <a:srgbClr val="AE4541"/>
    <a:srgbClr val="BB4A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843"/>
    <p:restoredTop sz="94150"/>
  </p:normalViewPr>
  <p:slideViewPr>
    <p:cSldViewPr snapToGrid="0" snapToObjects="1">
      <p:cViewPr varScale="1">
        <p:scale>
          <a:sx n="142" d="100"/>
          <a:sy n="142" d="100"/>
        </p:scale>
        <p:origin x="1672" y="47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97" d="100"/>
          <a:sy n="97" d="100"/>
        </p:scale>
        <p:origin x="432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7956BFB-72F2-C149-B567-312CA650749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E3FAE24-DD58-C349-AFB0-44F2BB9DAA6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5AACDBE-C70C-5848-B54E-B7EF5E19C0B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F775A4-25D9-AB46-B3E9-AE6665A365C2}" type="slidenum">
              <a:rPr lang="en-US" smtClean="0"/>
              <a:t>‹#›</a:t>
            </a:fld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DC1B7E47-8A17-D744-8FC4-318015769F4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9C70D9-64D7-9F45-8AAD-0E4E4CEBF8C6}" type="datetimeFigureOut">
              <a:rPr lang="en-US" smtClean="0"/>
              <a:t>9/15/25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7140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AEF2E6-BCF3-D244-B8EE-5FE587E39786}" type="datetimeFigureOut">
              <a:rPr lang="en-US" smtClean="0"/>
              <a:t>9/15/25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549DA4-92F7-5142-BC07-D017BC3887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7446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mepa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520699" y="1420092"/>
            <a:ext cx="2781301" cy="3363913"/>
          </a:xfrm>
        </p:spPr>
        <p:txBody>
          <a:bodyPr anchor="b">
            <a:normAutofit/>
          </a:bodyPr>
          <a:lstStyle>
            <a:lvl1pPr marL="0" indent="0" algn="ctr">
              <a:buNone/>
              <a:defRPr sz="19900">
                <a:latin typeface="Lato Black"/>
                <a:cs typeface="Lato Black"/>
              </a:defRPr>
            </a:lvl1pPr>
          </a:lstStyle>
          <a:p>
            <a:pPr lvl="0"/>
            <a:r>
              <a:rPr lang="en-US"/>
              <a:t>9</a:t>
            </a:r>
            <a:endParaRPr lang="en-US" dirty="0"/>
          </a:p>
        </p:txBody>
      </p:sp>
      <p:pic>
        <p:nvPicPr>
          <p:cNvPr id="7" name="Picture 6" descr="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2986" y="4503641"/>
            <a:ext cx="1825066" cy="259424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302000" y="2272938"/>
            <a:ext cx="5176113" cy="1741714"/>
          </a:xfrm>
        </p:spPr>
        <p:txBody>
          <a:bodyPr anchor="ctr">
            <a:noAutofit/>
          </a:bodyPr>
          <a:lstStyle>
            <a:lvl1pPr marL="0" indent="0" algn="ctr">
              <a:lnSpc>
                <a:spcPct val="80000"/>
              </a:lnSpc>
              <a:buNone/>
              <a:defRPr sz="4000" b="1" spc="0" baseline="0">
                <a:solidFill>
                  <a:schemeClr val="tx1">
                    <a:tint val="75000"/>
                  </a:schemeClr>
                </a:solidFill>
                <a:latin typeface="Lato Black"/>
                <a:cs typeface="Lato Black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Title of Lesson</a:t>
            </a:r>
            <a:br>
              <a:rPr lang="en-US" dirty="0"/>
            </a:br>
            <a:r>
              <a:rPr lang="en-US" dirty="0"/>
              <a:t>Second Line of Title</a:t>
            </a:r>
          </a:p>
        </p:txBody>
      </p:sp>
    </p:spTree>
    <p:extLst>
      <p:ext uri="{BB962C8B-B14F-4D97-AF65-F5344CB8AC3E}">
        <p14:creationId xmlns:p14="http://schemas.microsoft.com/office/powerpoint/2010/main" val="1444753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1251437"/>
            <a:ext cx="7913687" cy="3642243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468366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ub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1326730"/>
          </a:xfrm>
        </p:spPr>
        <p:txBody>
          <a:bodyPr anchor="b"/>
          <a:lstStyle>
            <a:lvl1pPr>
              <a:defRPr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1724297"/>
            <a:ext cx="7913687" cy="3169383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653581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i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533760"/>
          </a:xfrm>
        </p:spPr>
        <p:txBody>
          <a:bodyPr>
            <a:normAutofit/>
          </a:bodyPr>
          <a:lstStyle>
            <a:lvl1pPr>
              <a:defRPr sz="2400"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924675"/>
            <a:ext cx="7913687" cy="3969006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332547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ble Vers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713221" y="429598"/>
            <a:ext cx="7473085" cy="3680039"/>
          </a:xfrm>
        </p:spPr>
        <p:txBody>
          <a:bodyPr anchor="ctr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800">
                <a:latin typeface="Lato Regular"/>
                <a:cs typeface="Lato Regular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For God so loved the world, that He gave His only begotten Son, that whoever believes in Him shall not perish, but have eternal life.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713221" y="4109637"/>
            <a:ext cx="4156042" cy="522988"/>
          </a:xfrm>
        </p:spPr>
        <p:txBody>
          <a:bodyPr>
            <a:normAutofit/>
          </a:bodyPr>
          <a:lstStyle>
            <a:lvl1pPr marL="0" indent="0" algn="l">
              <a:buNone/>
              <a:defRPr sz="2800" b="1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- John 3:16</a:t>
            </a:r>
          </a:p>
        </p:txBody>
      </p:sp>
    </p:spTree>
    <p:extLst>
      <p:ext uri="{BB962C8B-B14F-4D97-AF65-F5344CB8AC3E}">
        <p14:creationId xmlns:p14="http://schemas.microsoft.com/office/powerpoint/2010/main" val="16492836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285" y="465439"/>
            <a:ext cx="7913430" cy="4236288"/>
          </a:xfrm>
        </p:spPr>
        <p:txBody>
          <a:bodyPr anchor="ctr">
            <a:normAutofit/>
          </a:bodyPr>
          <a:lstStyle>
            <a:lvl1pPr algn="ctr">
              <a:defRPr sz="4000" b="1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317641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es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51357" y="1077951"/>
            <a:ext cx="5577358" cy="3623776"/>
          </a:xfrm>
        </p:spPr>
        <p:txBody>
          <a:bodyPr anchor="t">
            <a:normAutofit/>
          </a:bodyPr>
          <a:lstStyle>
            <a:lvl1pPr algn="l">
              <a:defRPr sz="4800" b="1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D27322F-3480-966B-9E1E-95FD6758503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15286" y="929268"/>
            <a:ext cx="2105612" cy="2105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821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">
    <p:bg>
      <p:bgPr>
        <a:solidFill>
          <a:schemeClr val="bg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tter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7422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8230" y="1318483"/>
            <a:ext cx="791343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93260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70" r:id="rId3"/>
    <p:sldLayoutId id="2147483671" r:id="rId4"/>
    <p:sldLayoutId id="2147483655" r:id="rId5"/>
    <p:sldLayoutId id="2147483667" r:id="rId6"/>
    <p:sldLayoutId id="2147483673" r:id="rId7"/>
    <p:sldLayoutId id="2147483668" r:id="rId8"/>
    <p:sldLayoutId id="2147483672" r:id="rId9"/>
  </p:sldLayoutIdLst>
  <p:txStyles>
    <p:titleStyle>
      <a:lvl1pPr algn="l" defTabSz="457200" rtl="0" eaLnBrk="1" latinLnBrk="0" hangingPunct="1">
        <a:spcBef>
          <a:spcPct val="0"/>
        </a:spcBef>
        <a:buNone/>
        <a:defRPr sz="3600" b="1" i="0" kern="1200" spc="-150">
          <a:solidFill>
            <a:schemeClr val="tx1"/>
          </a:solidFill>
          <a:latin typeface="Lato Black" panose="020F0502020204030203" pitchFamily="34" charset="0"/>
          <a:ea typeface="Lato Black" panose="020F0502020204030203" pitchFamily="34" charset="0"/>
          <a:cs typeface="Lato Black" panose="020F0502020204030203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803635" y="1429057"/>
            <a:ext cx="2089632" cy="3363913"/>
          </a:xfrm>
        </p:spPr>
        <p:txBody>
          <a:bodyPr/>
          <a:lstStyle/>
          <a:p>
            <a:r>
              <a:rPr lang="en-US" dirty="0"/>
              <a:t>1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87395" y="2514600"/>
            <a:ext cx="6029433" cy="1398511"/>
          </a:xfrm>
        </p:spPr>
        <p:txBody>
          <a:bodyPr/>
          <a:lstStyle/>
          <a:p>
            <a:pPr algn="l"/>
            <a:r>
              <a:rPr lang="en-US" sz="480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Foundations: </a:t>
            </a:r>
            <a:br>
              <a:rPr lang="en-US" sz="480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</a:br>
            <a:r>
              <a:rPr lang="en-US" sz="320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Bible, Gospels, Canon, Matthew</a:t>
            </a:r>
            <a:endParaRPr lang="en-US" sz="4800" dirty="0">
              <a:latin typeface="Lato Black" panose="020F0502020204030203" pitchFamily="34" charset="0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93713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5AA5F5-6064-D1A4-B4D8-9864F88B65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Application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A2E2B53-2B0E-F98B-CCBA-50070F3C869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461407"/>
            <a:ext cx="7913687" cy="3432273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2800" dirty="0"/>
              <a:t>The Bible is trustworthy and inspired. 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2800" dirty="0"/>
              <a:t>Jesus sees people differently than </a:t>
            </a:r>
            <a:br>
              <a:rPr lang="en-US" sz="2800" dirty="0"/>
            </a:br>
            <a:r>
              <a:rPr lang="en-US" sz="2800" dirty="0"/>
              <a:t>the world does. 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2800" dirty="0"/>
              <a:t>Like Matthew, we are called to follow Him </a:t>
            </a:r>
            <a:br>
              <a:rPr lang="en-US" sz="2800" dirty="0"/>
            </a:br>
            <a:r>
              <a:rPr lang="en-US" sz="2800" dirty="0"/>
              <a:t>and share the Good News.</a:t>
            </a:r>
          </a:p>
        </p:txBody>
      </p:sp>
    </p:spTree>
    <p:extLst>
      <p:ext uri="{BB962C8B-B14F-4D97-AF65-F5344CB8AC3E}">
        <p14:creationId xmlns:p14="http://schemas.microsoft.com/office/powerpoint/2010/main" val="14317540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8D7169-9D66-9BBA-9A2E-EDFBD09E4C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Terms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78E173-B9CE-DADF-2152-30D4F8894A3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363436"/>
            <a:ext cx="7913687" cy="3530244"/>
          </a:xfrm>
        </p:spPr>
        <p:txBody>
          <a:bodyPr>
            <a:normAutofit fontScale="92500" lnSpcReduction="10000"/>
          </a:bodyPr>
          <a:lstStyle/>
          <a:p>
            <a:pPr>
              <a:spcBef>
                <a:spcPts val="1000"/>
              </a:spcBef>
              <a:spcAft>
                <a:spcPts val="1000"/>
              </a:spcAft>
            </a:pPr>
            <a:r>
              <a:rPr lang="en-US" sz="2400" b="1" dirty="0"/>
              <a:t>Canon</a:t>
            </a:r>
            <a:r>
              <a:rPr lang="en-US" sz="2400" dirty="0"/>
              <a:t> – to measure </a:t>
            </a:r>
          </a:p>
          <a:p>
            <a:pPr>
              <a:spcBef>
                <a:spcPts val="1000"/>
              </a:spcBef>
              <a:spcAft>
                <a:spcPts val="1000"/>
              </a:spcAft>
            </a:pPr>
            <a:r>
              <a:rPr lang="en-US" sz="2400" b="1" dirty="0"/>
              <a:t>BC</a:t>
            </a:r>
            <a:r>
              <a:rPr lang="en-US" sz="2400" dirty="0"/>
              <a:t> (Before Christ) – The time before Jesus was born </a:t>
            </a:r>
          </a:p>
          <a:p>
            <a:pPr>
              <a:spcBef>
                <a:spcPts val="1000"/>
              </a:spcBef>
              <a:spcAft>
                <a:spcPts val="1000"/>
              </a:spcAft>
            </a:pPr>
            <a:r>
              <a:rPr lang="en-US" sz="2400" b="1" dirty="0"/>
              <a:t>AD</a:t>
            </a:r>
            <a:r>
              <a:rPr lang="en-US" sz="2400" dirty="0"/>
              <a:t> (Anno Domini) – Latin for "The year of our Lord" </a:t>
            </a:r>
            <a:br>
              <a:rPr lang="en-US" sz="2400" dirty="0"/>
            </a:br>
            <a:r>
              <a:rPr lang="en-US" sz="2400" dirty="0"/>
              <a:t>(the time after Jesus' birth) </a:t>
            </a:r>
          </a:p>
          <a:p>
            <a:pPr>
              <a:spcBef>
                <a:spcPts val="1000"/>
              </a:spcBef>
              <a:spcAft>
                <a:spcPts val="1000"/>
              </a:spcAft>
            </a:pPr>
            <a:r>
              <a:rPr lang="en-US" sz="2400" b="1" dirty="0"/>
              <a:t>Gospel</a:t>
            </a:r>
            <a:r>
              <a:rPr lang="en-US" sz="2400" dirty="0"/>
              <a:t> – The "Good News" </a:t>
            </a:r>
          </a:p>
          <a:p>
            <a:pPr>
              <a:spcBef>
                <a:spcPts val="1000"/>
              </a:spcBef>
              <a:spcAft>
                <a:spcPts val="1000"/>
              </a:spcAft>
            </a:pPr>
            <a:r>
              <a:rPr lang="en-US" sz="2400" b="1" dirty="0"/>
              <a:t>Messiah </a:t>
            </a:r>
            <a:r>
              <a:rPr lang="en-US" sz="2400" dirty="0"/>
              <a:t>– Savior </a:t>
            </a:r>
          </a:p>
          <a:p>
            <a:pPr>
              <a:spcBef>
                <a:spcPts val="1000"/>
              </a:spcBef>
              <a:spcAft>
                <a:spcPts val="1000"/>
              </a:spcAft>
            </a:pPr>
            <a:r>
              <a:rPr lang="en-US" sz="2400" dirty="0"/>
              <a:t>Prophecy – A message from God</a:t>
            </a:r>
          </a:p>
        </p:txBody>
      </p:sp>
    </p:spTree>
    <p:extLst>
      <p:ext uri="{BB962C8B-B14F-4D97-AF65-F5344CB8AC3E}">
        <p14:creationId xmlns:p14="http://schemas.microsoft.com/office/powerpoint/2010/main" val="18870556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5A62B28-6048-7DBC-721E-AF36EC90A3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9739" y="288665"/>
            <a:ext cx="3551465" cy="45661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B5602BD-33D7-E531-B4A5-E2EA14946CED}"/>
              </a:ext>
            </a:extLst>
          </p:cNvPr>
          <p:cNvSpPr txBox="1"/>
          <p:nvPr/>
        </p:nvSpPr>
        <p:spPr>
          <a:xfrm>
            <a:off x="6119135" y="3314699"/>
            <a:ext cx="2709396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CA59EB"/>
                </a:solidFill>
                <a:latin typeface="Lazy Hand" pitchFamily="2" charset="0"/>
              </a:rPr>
              <a:t>COLOR THE</a:t>
            </a:r>
          </a:p>
          <a:p>
            <a:r>
              <a:rPr lang="en-US" sz="2800" dirty="0">
                <a:solidFill>
                  <a:srgbClr val="CA59EB"/>
                </a:solidFill>
                <a:latin typeface="Lazy Hand" pitchFamily="2" charset="0"/>
              </a:rPr>
              <a:t>ROMAN EMPIRE</a:t>
            </a:r>
          </a:p>
        </p:txBody>
      </p:sp>
      <p:cxnSp>
        <p:nvCxnSpPr>
          <p:cNvPr id="6" name="Curved Connector 5">
            <a:extLst>
              <a:ext uri="{FF2B5EF4-FFF2-40B4-BE49-F238E27FC236}">
                <a16:creationId xmlns:a16="http://schemas.microsoft.com/office/drawing/2014/main" id="{19217FCB-3CC1-038E-5CE8-DBDC710B0A0A}"/>
              </a:ext>
            </a:extLst>
          </p:cNvPr>
          <p:cNvCxnSpPr>
            <a:cxnSpLocks/>
          </p:cNvCxnSpPr>
          <p:nvPr/>
        </p:nvCxnSpPr>
        <p:spPr>
          <a:xfrm rot="10800000" flipV="1">
            <a:off x="4996544" y="3518924"/>
            <a:ext cx="1053193" cy="595993"/>
          </a:xfrm>
          <a:prstGeom prst="curvedConnector3">
            <a:avLst/>
          </a:prstGeom>
          <a:ln w="76200">
            <a:solidFill>
              <a:srgbClr val="CA59EB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929599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74B205B-2EA0-D050-196E-CD1B377D94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>
            <a:extLst>
              <a:ext uri="{FF2B5EF4-FFF2-40B4-BE49-F238E27FC236}">
                <a16:creationId xmlns:a16="http://schemas.microsoft.com/office/drawing/2014/main" id="{A3D2B83F-95AA-2369-34AF-3F46EC2ECADE}"/>
              </a:ext>
            </a:extLst>
          </p:cNvPr>
          <p:cNvSpPr/>
          <p:nvPr/>
        </p:nvSpPr>
        <p:spPr>
          <a:xfrm>
            <a:off x="0" y="2571750"/>
            <a:ext cx="9241972" cy="598393"/>
          </a:xfrm>
          <a:custGeom>
            <a:avLst/>
            <a:gdLst>
              <a:gd name="connsiteX0" fmla="*/ 0 w 6653893"/>
              <a:gd name="connsiteY0" fmla="*/ 582064 h 778463"/>
              <a:gd name="connsiteX1" fmla="*/ 2571750 w 6653893"/>
              <a:gd name="connsiteY1" fmla="*/ 2400 h 778463"/>
              <a:gd name="connsiteX2" fmla="*/ 6653893 w 6653893"/>
              <a:gd name="connsiteY2" fmla="*/ 778007 h 778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653893" h="778463">
                <a:moveTo>
                  <a:pt x="0" y="582064"/>
                </a:moveTo>
                <a:cubicBezTo>
                  <a:pt x="731384" y="275903"/>
                  <a:pt x="1462768" y="-30257"/>
                  <a:pt x="2571750" y="2400"/>
                </a:cubicBezTo>
                <a:cubicBezTo>
                  <a:pt x="3680732" y="35057"/>
                  <a:pt x="5479597" y="799778"/>
                  <a:pt x="6653893" y="778007"/>
                </a:cubicBezTo>
              </a:path>
            </a:pathLst>
          </a:custGeom>
          <a:noFill/>
          <a:ln w="76200" cap="rnd">
            <a:solidFill>
              <a:schemeClr val="bg2">
                <a:lumMod val="25000"/>
              </a:schemeClr>
            </a:solidFill>
            <a:prstDash val="sysDot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9127672"/>
                      <a:gd name="connsiteY0" fmla="*/ 404692 h 541243"/>
                      <a:gd name="connsiteX1" fmla="*/ 3527873 w 9127672"/>
                      <a:gd name="connsiteY1" fmla="*/ 1668 h 541243"/>
                      <a:gd name="connsiteX2" fmla="*/ 9127672 w 9127672"/>
                      <a:gd name="connsiteY2" fmla="*/ 540925 h 5412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9127672" h="541243" extrusionOk="0">
                        <a:moveTo>
                          <a:pt x="0" y="404692"/>
                        </a:moveTo>
                        <a:cubicBezTo>
                          <a:pt x="891047" y="122589"/>
                          <a:pt x="1950979" y="-164"/>
                          <a:pt x="3527873" y="1668"/>
                        </a:cubicBezTo>
                        <a:cubicBezTo>
                          <a:pt x="5334334" y="84412"/>
                          <a:pt x="7187911" y="566520"/>
                          <a:pt x="9127672" y="540925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4AAA303-BF05-F211-7088-2E421787AC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5414" y="1934935"/>
            <a:ext cx="1592036" cy="159203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34DA350-D4A4-B4D7-9CC2-9C7DFEADB8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5982" y="1775732"/>
            <a:ext cx="1592036" cy="159203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CB77B01-7938-BB2E-8211-1EB21B4E0F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86550" y="2374125"/>
            <a:ext cx="1592036" cy="1592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8510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A4C75A1-0E89-C2C3-BE64-88C0604B80E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Now all this took place to fulfill what was spoken by the Lord through the prophet: “Behold, the virgin shall be with child and shall bear a Son, and they shall call His name Immanuel, which translated means, “God with us.”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BD4C4C-77A5-7F7B-8019-28CCF67F00D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- Matthew 1:22-23</a:t>
            </a:r>
          </a:p>
        </p:txBody>
      </p:sp>
    </p:spTree>
    <p:extLst>
      <p:ext uri="{BB962C8B-B14F-4D97-AF65-F5344CB8AC3E}">
        <p14:creationId xmlns:p14="http://schemas.microsoft.com/office/powerpoint/2010/main" val="38022275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50552-F886-F726-F5B0-F10D88C7B0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Bible’s Composition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1818BE-7EF8-F4F4-C408-B669B9E79AA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251438"/>
            <a:ext cx="7913687" cy="2667420"/>
          </a:xfrm>
        </p:spPr>
        <p:txBody>
          <a:bodyPr>
            <a:normAutofit fontScale="92500" lnSpcReduction="20000"/>
          </a:bodyPr>
          <a:lstStyle/>
          <a:p>
            <a:r>
              <a:rPr lang="en-US" sz="2800" dirty="0"/>
              <a:t>The Bible is God’s Word.</a:t>
            </a:r>
          </a:p>
          <a:p>
            <a:r>
              <a:rPr lang="en-US" sz="2800" dirty="0"/>
              <a:t>66 books total: </a:t>
            </a:r>
          </a:p>
          <a:p>
            <a:pPr lvl="1"/>
            <a:r>
              <a:rPr lang="en-US" sz="2400" dirty="0"/>
              <a:t>39 in the Old Testament</a:t>
            </a:r>
          </a:p>
          <a:p>
            <a:pPr lvl="1"/>
            <a:r>
              <a:rPr lang="en-US" sz="2400" dirty="0"/>
              <a:t>27 in the New Testament</a:t>
            </a:r>
          </a:p>
          <a:p>
            <a:r>
              <a:rPr lang="en-US" sz="2800" dirty="0"/>
              <a:t>Written by 40+ men over 1,600 years.</a:t>
            </a:r>
          </a:p>
          <a:p>
            <a:r>
              <a:rPr lang="en-US" sz="2800" dirty="0"/>
              <a:t>The Bible fits perfectly together because God’s Spirit guided the writers.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3DCC86B-88A8-3E06-B33D-3F4A94DFCD8F}"/>
              </a:ext>
            </a:extLst>
          </p:cNvPr>
          <p:cNvCxnSpPr/>
          <p:nvPr/>
        </p:nvCxnSpPr>
        <p:spPr>
          <a:xfrm>
            <a:off x="1191986" y="3902529"/>
            <a:ext cx="0" cy="938892"/>
          </a:xfrm>
          <a:prstGeom prst="line">
            <a:avLst/>
          </a:prstGeom>
          <a:ln w="76200"/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F5217A7A-E1FE-DC77-3E79-B8FB8C45DBD6}"/>
              </a:ext>
            </a:extLst>
          </p:cNvPr>
          <p:cNvSpPr txBox="1"/>
          <p:nvPr/>
        </p:nvSpPr>
        <p:spPr>
          <a:xfrm>
            <a:off x="1396092" y="3918475"/>
            <a:ext cx="618035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All Scripture is inspired by God and profitable for teaching, for reproof, for correction, for training in righteousness;  </a:t>
            </a:r>
            <a:br>
              <a:rPr lang="en-US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</a:br>
            <a:r>
              <a:rPr lang="en-US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- II Timothy 3:16</a:t>
            </a:r>
          </a:p>
        </p:txBody>
      </p:sp>
    </p:spTree>
    <p:extLst>
      <p:ext uri="{BB962C8B-B14F-4D97-AF65-F5344CB8AC3E}">
        <p14:creationId xmlns:p14="http://schemas.microsoft.com/office/powerpoint/2010/main" val="28436700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6730A-762C-3B95-8382-759CD05AF4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BC and AD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7BD3D4-BEE5-A6F2-C8BD-F50AF10F5EC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453243"/>
            <a:ext cx="7913687" cy="3440437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2800" b="1" dirty="0"/>
              <a:t>BC</a:t>
            </a:r>
            <a:r>
              <a:rPr lang="en-US" sz="2800" dirty="0"/>
              <a:t> = Before Christ → all Old Testament events 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2800" b="1" dirty="0"/>
              <a:t>AD</a:t>
            </a:r>
            <a:r>
              <a:rPr lang="en-US" sz="2800" dirty="0"/>
              <a:t> = Anno Domini (“in the year of our Lord”) 		   → after Jesus’ birth 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2800" dirty="0"/>
              <a:t>Divides history into “before” and “after” Jesus</a:t>
            </a:r>
          </a:p>
        </p:txBody>
      </p:sp>
    </p:spTree>
    <p:extLst>
      <p:ext uri="{BB962C8B-B14F-4D97-AF65-F5344CB8AC3E}">
        <p14:creationId xmlns:p14="http://schemas.microsoft.com/office/powerpoint/2010/main" val="30947848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42B059-1318-2660-2E9A-2EF790EF5E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Gospels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C45EAD-1FE8-BFF4-F788-8BDC357D99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355271"/>
            <a:ext cx="7913687" cy="3538409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2800" dirty="0"/>
              <a:t>First four books of the New Testament: Matthew, Mark, Luke, John 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2800" dirty="0"/>
              <a:t>“Gospel” means Good News 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2800" dirty="0"/>
              <a:t>Each tells the story of Jesus in a unique way 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2800" dirty="0"/>
              <a:t>Matthew’s Gospel: written 64–69 AD</a:t>
            </a:r>
          </a:p>
        </p:txBody>
      </p:sp>
    </p:spTree>
    <p:extLst>
      <p:ext uri="{BB962C8B-B14F-4D97-AF65-F5344CB8AC3E}">
        <p14:creationId xmlns:p14="http://schemas.microsoft.com/office/powerpoint/2010/main" val="17513828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50C2CD-6D25-EF85-5DEA-E7A4C47943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Bible’s two parts: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6BFA04-9DAF-E976-ED73-4EEE9D8D5E5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15156" y="1412421"/>
            <a:ext cx="7913687" cy="3424109"/>
          </a:xfrm>
        </p:spPr>
        <p:txBody>
          <a:bodyPr>
            <a:normAutofit/>
          </a:bodyPr>
          <a:lstStyle/>
          <a:p>
            <a:pPr marL="514350" indent="-514350">
              <a:spcBef>
                <a:spcPts val="120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US" sz="3600" b="1" dirty="0"/>
              <a:t>Old Testament </a:t>
            </a:r>
            <a:r>
              <a:rPr lang="en-US" sz="3600" dirty="0"/>
              <a:t>= </a:t>
            </a:r>
            <a:br>
              <a:rPr lang="en-US" sz="3600" dirty="0"/>
            </a:br>
            <a:r>
              <a:rPr lang="en-US" sz="3600" dirty="0"/>
              <a:t>Hebrew Bible (before Jesus) </a:t>
            </a:r>
          </a:p>
          <a:p>
            <a:pPr marL="514350" indent="-514350">
              <a:spcBef>
                <a:spcPts val="120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US" sz="3600" b="1" dirty="0"/>
              <a:t>New Testament </a:t>
            </a:r>
            <a:r>
              <a:rPr lang="en-US" sz="3600" dirty="0"/>
              <a:t>= </a:t>
            </a:r>
            <a:br>
              <a:rPr lang="en-US" sz="3600" dirty="0"/>
            </a:br>
            <a:r>
              <a:rPr lang="en-US" sz="3600" dirty="0"/>
              <a:t>Written in the first century </a:t>
            </a:r>
            <a:br>
              <a:rPr lang="en-US" sz="3600" dirty="0"/>
            </a:br>
            <a:r>
              <a:rPr lang="en-US" sz="3600" dirty="0"/>
              <a:t>(Jesus’ life and the early church)</a:t>
            </a:r>
          </a:p>
        </p:txBody>
      </p:sp>
    </p:spTree>
    <p:extLst>
      <p:ext uri="{BB962C8B-B14F-4D97-AF65-F5344CB8AC3E}">
        <p14:creationId xmlns:p14="http://schemas.microsoft.com/office/powerpoint/2010/main" val="29896507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BFA2BA-8CAE-A528-77F5-307D25427C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Biblical Canon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2E9F383-7E6D-FA10-19A7-43AE3864D96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230" y="1295278"/>
            <a:ext cx="7418841" cy="3642243"/>
          </a:xfrm>
        </p:spPr>
        <p:txBody>
          <a:bodyPr>
            <a:normAutofit/>
          </a:bodyPr>
          <a:lstStyle/>
          <a:p>
            <a:r>
              <a:rPr lang="en-US" sz="2800" b="1" dirty="0"/>
              <a:t>Canon</a:t>
            </a:r>
            <a:r>
              <a:rPr lang="en-US" sz="2800" dirty="0"/>
              <a:t> means “to measure” </a:t>
            </a:r>
          </a:p>
          <a:p>
            <a:r>
              <a:rPr lang="en-US" sz="2800" dirty="0"/>
              <a:t>How the Bible was collected: </a:t>
            </a:r>
          </a:p>
          <a:p>
            <a:pPr lvl="1"/>
            <a:r>
              <a:rPr lang="en-US" sz="2400" dirty="0"/>
              <a:t>Early Christians put all the inspired writings into one book. </a:t>
            </a:r>
          </a:p>
          <a:p>
            <a:pPr lvl="1"/>
            <a:r>
              <a:rPr lang="en-US" sz="2400" dirty="0"/>
              <a:t>To be included, a writing had to: </a:t>
            </a:r>
          </a:p>
          <a:p>
            <a:pPr lvl="2"/>
            <a:r>
              <a:rPr lang="en-US" sz="2000" dirty="0"/>
              <a:t>Be written by an Apostle (or someone close to one) </a:t>
            </a:r>
          </a:p>
          <a:p>
            <a:pPr lvl="2"/>
            <a:r>
              <a:rPr lang="en-US" sz="2000" dirty="0"/>
              <a:t>Agree with the rest of Scripture </a:t>
            </a:r>
          </a:p>
          <a:p>
            <a:pPr lvl="2"/>
            <a:r>
              <a:rPr lang="en-US" sz="2000" dirty="0"/>
              <a:t>Be used and accepted by the early church</a:t>
            </a:r>
          </a:p>
        </p:txBody>
      </p:sp>
    </p:spTree>
    <p:extLst>
      <p:ext uri="{BB962C8B-B14F-4D97-AF65-F5344CB8AC3E}">
        <p14:creationId xmlns:p14="http://schemas.microsoft.com/office/powerpoint/2010/main" val="13304670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D9E8A6-D9B3-E09A-F0A8-AD93E4B367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Matthew’s Background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B39DB78-46FF-4485-D10E-560079162BC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230" y="1365737"/>
            <a:ext cx="7913687" cy="3642243"/>
          </a:xfrm>
        </p:spPr>
        <p:txBody>
          <a:bodyPr>
            <a:normAutofit fontScale="92500" lnSpcReduction="20000"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2800" dirty="0"/>
              <a:t>A Jew living under Roman rule 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2800" dirty="0"/>
              <a:t>Worked as a tax collector </a:t>
            </a:r>
            <a:br>
              <a:rPr lang="en-US" sz="2800" dirty="0"/>
            </a:br>
            <a:r>
              <a:rPr lang="en-US" sz="2800" dirty="0"/>
              <a:t>(tax collectors were often despised) 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2800" dirty="0"/>
              <a:t>People viewed him as a “sinner” 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2800" dirty="0"/>
              <a:t>Jesus saw him differently and called him to follow 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2800" dirty="0"/>
              <a:t>Became one of the 12 Apostles, </a:t>
            </a:r>
            <a:br>
              <a:rPr lang="en-US" sz="2800" dirty="0"/>
            </a:br>
            <a:r>
              <a:rPr lang="en-US" sz="2800" dirty="0"/>
              <a:t>wrote the Gospel of Matthew</a:t>
            </a:r>
          </a:p>
        </p:txBody>
      </p:sp>
    </p:spTree>
    <p:extLst>
      <p:ext uri="{BB962C8B-B14F-4D97-AF65-F5344CB8AC3E}">
        <p14:creationId xmlns:p14="http://schemas.microsoft.com/office/powerpoint/2010/main" val="22573930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E11334-9DC5-A6E8-7F98-C19223969A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Matthew’s Message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D35A53-B3AA-0677-7B45-4DEAB8934DC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2800" dirty="0"/>
              <a:t>Written especially for Jewish people 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2800" dirty="0"/>
              <a:t>Goal: to show Jesus as the Messiah (Savior) 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2800" dirty="0"/>
              <a:t>Many Jews expected a powerful king or soldier to free them from Rome. 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2800" dirty="0"/>
              <a:t>Matthew shows Jesus instead as the fulfillment of Old Testament prophecies</a:t>
            </a:r>
          </a:p>
        </p:txBody>
      </p:sp>
    </p:spTree>
    <p:extLst>
      <p:ext uri="{BB962C8B-B14F-4D97-AF65-F5344CB8AC3E}">
        <p14:creationId xmlns:p14="http://schemas.microsoft.com/office/powerpoint/2010/main" val="3810416166"/>
      </p:ext>
    </p:extLst>
  </p:cSld>
  <p:clrMapOvr>
    <a:masterClrMapping/>
  </p:clrMapOvr>
</p:sld>
</file>

<file path=ppt/theme/theme1.xml><?xml version="1.0" encoding="utf-8"?>
<a:theme xmlns:a="http://schemas.openxmlformats.org/drawingml/2006/main" name="With Title">
  <a:themeElements>
    <a:clrScheme name="All White">
      <a:dk1>
        <a:srgbClr val="FFFFFF"/>
      </a:dk1>
      <a:lt1>
        <a:srgbClr val="FFFFFF"/>
      </a:lt1>
      <a:dk2>
        <a:srgbClr val="FFFFFF"/>
      </a:dk2>
      <a:lt2>
        <a:srgbClr val="F8F8F8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76200"/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4892</TotalTime>
  <Words>501</Words>
  <Application>Microsoft Macintosh PowerPoint</Application>
  <PresentationFormat>On-screen Show (16:9)</PresentationFormat>
  <Paragraphs>56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Calibri</vt:lpstr>
      <vt:lpstr>Lato</vt:lpstr>
      <vt:lpstr>Lato Black</vt:lpstr>
      <vt:lpstr>Lato Regular</vt:lpstr>
      <vt:lpstr>Lazy Hand</vt:lpstr>
      <vt:lpstr>With Title</vt:lpstr>
      <vt:lpstr>PowerPoint Presentation</vt:lpstr>
      <vt:lpstr>PowerPoint Presentation</vt:lpstr>
      <vt:lpstr>The Bible’s Composition</vt:lpstr>
      <vt:lpstr>BC and AD</vt:lpstr>
      <vt:lpstr>The Gospels</vt:lpstr>
      <vt:lpstr>The Bible’s two parts:</vt:lpstr>
      <vt:lpstr>The Biblical Canon</vt:lpstr>
      <vt:lpstr>Matthew’s Background</vt:lpstr>
      <vt:lpstr>Matthew’s Message</vt:lpstr>
      <vt:lpstr>Application</vt:lpstr>
      <vt:lpstr>Key Terms</vt:lpstr>
      <vt:lpstr>PowerPoint Presentation</vt:lpstr>
      <vt:lpstr>PowerPoint Presentation</vt:lpstr>
    </vt:vector>
  </TitlesOfParts>
  <Manager/>
  <Company>BibleTalk.tv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Exodus for Beginners - #1</dc:title>
  <dc:subject/>
  <dc:creator>Mike Mazzalongo</dc:creator>
  <cp:keywords/>
  <dc:description/>
  <cp:lastModifiedBy>Hal Gatewood</cp:lastModifiedBy>
  <cp:revision>660</cp:revision>
  <dcterms:created xsi:type="dcterms:W3CDTF">2014-04-30T18:34:38Z</dcterms:created>
  <dcterms:modified xsi:type="dcterms:W3CDTF">2025-09-15T18:33:55Z</dcterms:modified>
  <cp:category/>
</cp:coreProperties>
</file>