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256" r:id="rId2"/>
    <p:sldId id="257" r:id="rId3"/>
    <p:sldId id="294" r:id="rId4"/>
    <p:sldId id="328" r:id="rId5"/>
    <p:sldId id="329" r:id="rId6"/>
    <p:sldId id="330" r:id="rId7"/>
    <p:sldId id="331" r:id="rId8"/>
    <p:sldId id="332" r:id="rId9"/>
    <p:sldId id="333" r:id="rId10"/>
    <p:sldId id="334" r:id="rId11"/>
    <p:sldId id="335" r:id="rId12"/>
    <p:sldId id="336" r:id="rId13"/>
    <p:sldId id="268" r:id="rId14"/>
    <p:sldId id="279" r:id="rId15"/>
    <p:sldId id="270" r:id="rId16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A59EB"/>
    <a:srgbClr val="6B995E"/>
    <a:srgbClr val="B4471E"/>
    <a:srgbClr val="FE3D60"/>
    <a:srgbClr val="93C0E9"/>
    <a:srgbClr val="789DBB"/>
    <a:srgbClr val="4780BD"/>
    <a:srgbClr val="8B5C40"/>
    <a:srgbClr val="AE4541"/>
    <a:srgbClr val="BB4A4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9216"/>
    <p:restoredTop sz="94150"/>
  </p:normalViewPr>
  <p:slideViewPr>
    <p:cSldViewPr snapToGrid="0" snapToObjects="1">
      <p:cViewPr varScale="1">
        <p:scale>
          <a:sx n="142" d="100"/>
          <a:sy n="142" d="100"/>
        </p:scale>
        <p:origin x="1712" y="472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 snapToGrid="0" snapToObjects="1">
      <p:cViewPr varScale="1">
        <p:scale>
          <a:sx n="97" d="100"/>
          <a:sy n="97" d="100"/>
        </p:scale>
        <p:origin x="4328" y="20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E7956BFB-72F2-C149-B567-312CA6507498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E3FAE24-DD58-C349-AFB0-44F2BB9DAA6E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5AACDBE-C70C-5848-B54E-B7EF5E19C0BC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7F775A4-25D9-AB46-B3E9-AE6665A365C2}" type="slidenum">
              <a:rPr lang="en-US" smtClean="0"/>
              <a:t>‹#›</a:t>
            </a:fld>
            <a:endParaRPr lang="en-US"/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DC1B7E47-8A17-D744-8FC4-318015769F4E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59C70D9-64D7-9F45-8AAD-0E4E4CEBF8C6}" type="datetimeFigureOut">
              <a:rPr lang="en-US" smtClean="0"/>
              <a:t>9/16/25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871409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0AEF2E6-BCF3-D244-B8EE-5FE587E39786}" type="datetimeFigureOut">
              <a:rPr lang="en-US" smtClean="0"/>
              <a:t>9/16/25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1549DA4-92F7-5142-BC07-D017BC38878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47446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1549DA4-92F7-5142-BC07-D017BC38878B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08815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omepag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520699" y="1420092"/>
            <a:ext cx="2781301" cy="3363913"/>
          </a:xfrm>
        </p:spPr>
        <p:txBody>
          <a:bodyPr anchor="b">
            <a:normAutofit/>
          </a:bodyPr>
          <a:lstStyle>
            <a:lvl1pPr marL="0" indent="0" algn="ctr">
              <a:buNone/>
              <a:defRPr sz="19900">
                <a:latin typeface="Lato Black"/>
                <a:cs typeface="Lato Black"/>
              </a:defRPr>
            </a:lvl1pPr>
          </a:lstStyle>
          <a:p>
            <a:pPr lvl="0"/>
            <a:r>
              <a:rPr lang="en-US"/>
              <a:t>9</a:t>
            </a:r>
            <a:endParaRPr lang="en-US" dirty="0"/>
          </a:p>
        </p:txBody>
      </p:sp>
      <p:pic>
        <p:nvPicPr>
          <p:cNvPr id="7" name="Picture 6" descr="logo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2986" y="4503641"/>
            <a:ext cx="1825066" cy="259424"/>
          </a:xfrm>
          <a:prstGeom prst="rect">
            <a:avLst/>
          </a:prstGeom>
        </p:spPr>
      </p:pic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302000" y="2272938"/>
            <a:ext cx="5176113" cy="1741714"/>
          </a:xfrm>
        </p:spPr>
        <p:txBody>
          <a:bodyPr anchor="ctr">
            <a:noAutofit/>
          </a:bodyPr>
          <a:lstStyle>
            <a:lvl1pPr marL="0" indent="0" algn="ctr">
              <a:lnSpc>
                <a:spcPct val="80000"/>
              </a:lnSpc>
              <a:buNone/>
              <a:defRPr sz="4000" b="1" spc="0" baseline="0">
                <a:solidFill>
                  <a:schemeClr val="tx1">
                    <a:tint val="75000"/>
                  </a:schemeClr>
                </a:solidFill>
                <a:latin typeface="Lato Black"/>
                <a:cs typeface="Lato Black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Title of Lesson</a:t>
            </a:r>
            <a:br>
              <a:rPr lang="en-US" dirty="0"/>
            </a:br>
            <a:r>
              <a:rPr lang="en-US" dirty="0"/>
              <a:t>Second Line of Title</a:t>
            </a:r>
          </a:p>
        </p:txBody>
      </p:sp>
    </p:spTree>
    <p:extLst>
      <p:ext uri="{BB962C8B-B14F-4D97-AF65-F5344CB8AC3E}">
        <p14:creationId xmlns:p14="http://schemas.microsoft.com/office/powerpoint/2010/main" val="14447536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 i="0" spc="-150">
                <a:solidFill>
                  <a:schemeClr val="bg1"/>
                </a:solidFill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598488" y="1251437"/>
            <a:ext cx="7913687" cy="3642243"/>
          </a:xfrm>
        </p:spPr>
        <p:txBody>
          <a:bodyPr/>
          <a:lstStyle>
            <a:lvl1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2pPr>
            <a:lvl3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3pPr>
            <a:lvl4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4pPr>
            <a:lvl5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9468366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oubl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8230" y="205979"/>
            <a:ext cx="7913430" cy="1326730"/>
          </a:xfrm>
        </p:spPr>
        <p:txBody>
          <a:bodyPr anchor="b"/>
          <a:lstStyle>
            <a:lvl1pPr>
              <a:defRPr b="1" i="0" spc="-150">
                <a:solidFill>
                  <a:schemeClr val="bg1"/>
                </a:solidFill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598488" y="1724297"/>
            <a:ext cx="7913687" cy="3169383"/>
          </a:xfrm>
        </p:spPr>
        <p:txBody>
          <a:bodyPr/>
          <a:lstStyle>
            <a:lvl1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2pPr>
            <a:lvl3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3pPr>
            <a:lvl4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4pPr>
            <a:lvl5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5653581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i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8230" y="205979"/>
            <a:ext cx="7913430" cy="533760"/>
          </a:xfrm>
        </p:spPr>
        <p:txBody>
          <a:bodyPr>
            <a:normAutofit/>
          </a:bodyPr>
          <a:lstStyle>
            <a:lvl1pPr>
              <a:defRPr sz="2400" b="1" i="0" spc="-150">
                <a:solidFill>
                  <a:schemeClr val="bg1"/>
                </a:solidFill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598488" y="924675"/>
            <a:ext cx="7913687" cy="3969006"/>
          </a:xfrm>
        </p:spPr>
        <p:txBody>
          <a:bodyPr/>
          <a:lstStyle>
            <a:lvl1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2pPr>
            <a:lvl3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3pPr>
            <a:lvl4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4pPr>
            <a:lvl5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9332547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ble Vers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sz="quarter" idx="10" hasCustomPrompt="1"/>
          </p:nvPr>
        </p:nvSpPr>
        <p:spPr>
          <a:xfrm>
            <a:off x="713221" y="429598"/>
            <a:ext cx="7473085" cy="3680039"/>
          </a:xfrm>
        </p:spPr>
        <p:txBody>
          <a:bodyPr anchor="ctr">
            <a:normAutofit/>
          </a:bodyPr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2800">
                <a:latin typeface="Lato Regular"/>
                <a:cs typeface="Lato Regular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For God so loved the world, that He gave His only begotten Son, that whoever believes in Him shall not perish, but have eternal life.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 hasCustomPrompt="1"/>
          </p:nvPr>
        </p:nvSpPr>
        <p:spPr>
          <a:xfrm>
            <a:off x="713221" y="4109637"/>
            <a:ext cx="4156042" cy="522988"/>
          </a:xfrm>
        </p:spPr>
        <p:txBody>
          <a:bodyPr>
            <a:normAutofit/>
          </a:bodyPr>
          <a:lstStyle>
            <a:lvl1pPr marL="0" indent="0" algn="l">
              <a:buNone/>
              <a:defRPr sz="2800" b="1" i="0" baseline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- John 3:16</a:t>
            </a:r>
          </a:p>
        </p:txBody>
      </p:sp>
    </p:spTree>
    <p:extLst>
      <p:ext uri="{BB962C8B-B14F-4D97-AF65-F5344CB8AC3E}">
        <p14:creationId xmlns:p14="http://schemas.microsoft.com/office/powerpoint/2010/main" val="16492836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Full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5285" y="465439"/>
            <a:ext cx="7913430" cy="4236288"/>
          </a:xfrm>
        </p:spPr>
        <p:txBody>
          <a:bodyPr anchor="ctr">
            <a:normAutofit/>
          </a:bodyPr>
          <a:lstStyle>
            <a:lvl1pPr algn="ctr">
              <a:defRPr sz="4000" b="1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5317641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estio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51357" y="1077951"/>
            <a:ext cx="5577358" cy="3623776"/>
          </a:xfrm>
        </p:spPr>
        <p:txBody>
          <a:bodyPr anchor="t">
            <a:normAutofit/>
          </a:bodyPr>
          <a:lstStyle>
            <a:lvl1pPr algn="l">
              <a:defRPr sz="4800" b="1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D27322F-3480-966B-9E1E-95FD6758503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615286" y="929268"/>
            <a:ext cx="2105612" cy="21056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18211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">
    <p:bg>
      <p:bgPr>
        <a:solidFill>
          <a:schemeClr val="bg2">
            <a:lumMod val="1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atter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974225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jp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98230" y="205979"/>
            <a:ext cx="791343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98230" y="1318483"/>
            <a:ext cx="791343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1932606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7" r:id="rId2"/>
    <p:sldLayoutId id="2147483670" r:id="rId3"/>
    <p:sldLayoutId id="2147483671" r:id="rId4"/>
    <p:sldLayoutId id="2147483655" r:id="rId5"/>
    <p:sldLayoutId id="2147483667" r:id="rId6"/>
    <p:sldLayoutId id="2147483673" r:id="rId7"/>
    <p:sldLayoutId id="2147483668" r:id="rId8"/>
    <p:sldLayoutId id="2147483672" r:id="rId9"/>
  </p:sldLayoutIdLst>
  <p:txStyles>
    <p:titleStyle>
      <a:lvl1pPr algn="l" defTabSz="457200" rtl="0" eaLnBrk="1" latinLnBrk="0" hangingPunct="1">
        <a:spcBef>
          <a:spcPct val="0"/>
        </a:spcBef>
        <a:buNone/>
        <a:defRPr sz="3600" b="1" i="0" kern="1200" spc="-150">
          <a:solidFill>
            <a:schemeClr val="tx1"/>
          </a:solidFill>
          <a:latin typeface="Lato Black" panose="020F0502020204030203" pitchFamily="34" charset="0"/>
          <a:ea typeface="Lato Black" panose="020F0502020204030203" pitchFamily="34" charset="0"/>
          <a:cs typeface="Lato Black" panose="020F0502020204030203" pitchFamily="34" charset="0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b="0" i="0" kern="1200">
          <a:solidFill>
            <a:schemeClr val="tx1"/>
          </a:solidFill>
          <a:latin typeface="Lato" panose="020F0502020204030203" pitchFamily="34" charset="0"/>
          <a:ea typeface="Lato" panose="020F0502020204030203" pitchFamily="34" charset="0"/>
          <a:cs typeface="Lato" panose="020F0502020204030203" pitchFamily="34" charset="0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b="0" i="0" kern="1200">
          <a:solidFill>
            <a:schemeClr val="tx1"/>
          </a:solidFill>
          <a:latin typeface="Lato" panose="020F0502020204030203" pitchFamily="34" charset="0"/>
          <a:ea typeface="Lato" panose="020F0502020204030203" pitchFamily="34" charset="0"/>
          <a:cs typeface="Lato" panose="020F0502020204030203" pitchFamily="34" charset="0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b="0" i="0" kern="1200">
          <a:solidFill>
            <a:schemeClr val="tx1"/>
          </a:solidFill>
          <a:latin typeface="Lato" panose="020F0502020204030203" pitchFamily="34" charset="0"/>
          <a:ea typeface="Lato" panose="020F0502020204030203" pitchFamily="34" charset="0"/>
          <a:cs typeface="Lato" panose="020F0502020204030203" pitchFamily="34" charset="0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b="0" i="0" kern="1200">
          <a:solidFill>
            <a:schemeClr val="tx1"/>
          </a:solidFill>
          <a:latin typeface="Lato" panose="020F0502020204030203" pitchFamily="34" charset="0"/>
          <a:ea typeface="Lato" panose="020F0502020204030203" pitchFamily="34" charset="0"/>
          <a:cs typeface="Lato" panose="020F0502020204030203" pitchFamily="34" charset="0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b="0" i="0" kern="1200">
          <a:solidFill>
            <a:schemeClr val="tx1"/>
          </a:solidFill>
          <a:latin typeface="Lato" panose="020F0502020204030203" pitchFamily="34" charset="0"/>
          <a:ea typeface="Lato" panose="020F0502020204030203" pitchFamily="34" charset="0"/>
          <a:cs typeface="Lato" panose="020F0502020204030203" pitchFamily="34" charset="0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322729" y="1339411"/>
            <a:ext cx="2830514" cy="3363913"/>
          </a:xfrm>
        </p:spPr>
        <p:txBody>
          <a:bodyPr>
            <a:normAutofit fontScale="85000" lnSpcReduction="10000"/>
          </a:bodyPr>
          <a:lstStyle/>
          <a:p>
            <a:r>
              <a:rPr lang="en-US" dirty="0"/>
              <a:t>13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320911" y="2202278"/>
            <a:ext cx="6029433" cy="1851480"/>
          </a:xfrm>
        </p:spPr>
        <p:txBody>
          <a:bodyPr/>
          <a:lstStyle/>
          <a:p>
            <a:pPr algn="l"/>
            <a:r>
              <a:rPr lang="en-US" b="0" dirty="0"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rPr>
              <a:t>Crucifixion </a:t>
            </a:r>
            <a:br>
              <a:rPr lang="en-US" b="0" dirty="0"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rPr>
            </a:br>
            <a:r>
              <a:rPr lang="en-US" b="0" dirty="0"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rPr>
              <a:t>and Resurrection; </a:t>
            </a:r>
            <a:br>
              <a:rPr lang="en-US" b="0" dirty="0"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rPr>
            </a:br>
            <a:r>
              <a:rPr lang="en-US" b="0" dirty="0"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rPr>
              <a:t>The Great Commission</a:t>
            </a:r>
          </a:p>
          <a:p>
            <a:pPr algn="l"/>
            <a:br>
              <a:rPr lang="en-US" sz="600" dirty="0"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rPr>
            </a:br>
            <a:r>
              <a:rPr lang="en-US" sz="2800" dirty="0">
                <a:latin typeface="D-DIN Condensed" panose="020B0504030202030204" pitchFamily="34" charset="77"/>
                <a:ea typeface="Lato Black" panose="020F0502020204030203" pitchFamily="34" charset="0"/>
                <a:cs typeface="Lato Black" panose="020F0502020204030203" pitchFamily="34" charset="0"/>
              </a:rPr>
              <a:t>MATTHEW 26, 27, 28</a:t>
            </a:r>
            <a:endParaRPr lang="en-US" sz="4800" dirty="0">
              <a:latin typeface="D-DIN Condensed" panose="020B0504030202030204" pitchFamily="34" charset="77"/>
              <a:ea typeface="Lato Black" panose="020F0502020204030203" pitchFamily="34" charset="0"/>
              <a:cs typeface="Lato Black" panose="020F050202020403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6937137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FAAD428-D2F5-417A-D376-90076A502C0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D80AD1-B9C8-A59F-15A9-1BF8958EA6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dirty="0"/>
              <a:t>The Resurrection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F233904-0639-D844-0DA1-BDCD7377973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98488" y="1362636"/>
            <a:ext cx="7720759" cy="3531044"/>
          </a:xfrm>
        </p:spPr>
        <p:txBody>
          <a:bodyPr>
            <a:normAutofit fontScale="92500" lnSpcReduction="20000"/>
          </a:bodyPr>
          <a:lstStyle/>
          <a:p>
            <a:pPr>
              <a:spcBef>
                <a:spcPts val="1000"/>
              </a:spcBef>
              <a:spcAft>
                <a:spcPts val="1000"/>
              </a:spcAft>
            </a:pPr>
            <a:r>
              <a:rPr lang="en-US" dirty="0"/>
              <a:t>Jesus was buried in a tomb with a </a:t>
            </a:r>
            <a:br>
              <a:rPr lang="en-US" dirty="0"/>
            </a:br>
            <a:r>
              <a:rPr lang="en-US" dirty="0"/>
              <a:t>stone and guards</a:t>
            </a:r>
          </a:p>
          <a:p>
            <a:pPr>
              <a:spcBef>
                <a:spcPts val="1000"/>
              </a:spcBef>
              <a:spcAft>
                <a:spcPts val="1000"/>
              </a:spcAft>
            </a:pPr>
            <a:r>
              <a:rPr lang="en-US" dirty="0"/>
              <a:t>On the third day, the tomb was empty!</a:t>
            </a:r>
          </a:p>
          <a:p>
            <a:pPr>
              <a:spcBef>
                <a:spcPts val="1000"/>
              </a:spcBef>
              <a:spcAft>
                <a:spcPts val="1000"/>
              </a:spcAft>
            </a:pPr>
            <a:r>
              <a:rPr lang="en-US" dirty="0"/>
              <a:t>An angel said: </a:t>
            </a:r>
            <a:br>
              <a:rPr lang="en-US" dirty="0"/>
            </a:br>
            <a:r>
              <a:rPr lang="en-US" dirty="0"/>
              <a:t>“He is not here; He has risen!”</a:t>
            </a:r>
          </a:p>
          <a:p>
            <a:pPr>
              <a:spcBef>
                <a:spcPts val="1000"/>
              </a:spcBef>
              <a:spcAft>
                <a:spcPts val="1000"/>
              </a:spcAft>
            </a:pPr>
            <a:r>
              <a:rPr lang="en-US" dirty="0"/>
              <a:t>Jesus appeared to His apostles </a:t>
            </a:r>
            <a:br>
              <a:rPr lang="en-US" dirty="0"/>
            </a:br>
            <a:r>
              <a:rPr lang="en-US" dirty="0"/>
              <a:t>and many others</a:t>
            </a:r>
          </a:p>
        </p:txBody>
      </p:sp>
    </p:spTree>
    <p:extLst>
      <p:ext uri="{BB962C8B-B14F-4D97-AF65-F5344CB8AC3E}">
        <p14:creationId xmlns:p14="http://schemas.microsoft.com/office/powerpoint/2010/main" val="317420220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DC93E07-1031-90F2-B0A2-1DEAC58CEF4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FC3AE42-AF7D-B585-CAC2-0818CF5702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dirty="0"/>
              <a:t>Jesus’ Final Instructions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DC77B9A-EF4C-43BD-32B4-150BE7C6A14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98488" y="1362636"/>
            <a:ext cx="7720759" cy="3531044"/>
          </a:xfrm>
        </p:spPr>
        <p:txBody>
          <a:bodyPr>
            <a:normAutofit/>
          </a:bodyPr>
          <a:lstStyle/>
          <a:p>
            <a:pPr>
              <a:spcBef>
                <a:spcPts val="1000"/>
              </a:spcBef>
              <a:spcAft>
                <a:spcPts val="1000"/>
              </a:spcAft>
            </a:pPr>
            <a:r>
              <a:rPr lang="en-US" dirty="0"/>
              <a:t>Matthew 28:18-20</a:t>
            </a:r>
          </a:p>
          <a:p>
            <a:pPr>
              <a:spcBef>
                <a:spcPts val="1000"/>
              </a:spcBef>
              <a:spcAft>
                <a:spcPts val="1000"/>
              </a:spcAft>
            </a:pPr>
            <a:r>
              <a:rPr lang="en-US" dirty="0"/>
              <a:t>Go and make disciples of all nations</a:t>
            </a:r>
          </a:p>
          <a:p>
            <a:pPr>
              <a:spcBef>
                <a:spcPts val="1000"/>
              </a:spcBef>
              <a:spcAft>
                <a:spcPts val="1000"/>
              </a:spcAft>
            </a:pPr>
            <a:r>
              <a:rPr lang="en-US" dirty="0"/>
              <a:t>Baptize in the name of the Father, Son, and Holy Spirit</a:t>
            </a:r>
          </a:p>
          <a:p>
            <a:pPr>
              <a:spcBef>
                <a:spcPts val="1000"/>
              </a:spcBef>
              <a:spcAft>
                <a:spcPts val="1000"/>
              </a:spcAft>
            </a:pPr>
            <a:r>
              <a:rPr lang="en-US" dirty="0"/>
              <a:t>Teach others to obey His commands</a:t>
            </a:r>
          </a:p>
        </p:txBody>
      </p:sp>
    </p:spTree>
    <p:extLst>
      <p:ext uri="{BB962C8B-B14F-4D97-AF65-F5344CB8AC3E}">
        <p14:creationId xmlns:p14="http://schemas.microsoft.com/office/powerpoint/2010/main" val="138041922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AB684B4-330D-01F4-3122-5BD117D2E59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BB0906-C6CA-0C9E-3C19-0918E35A74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dirty="0"/>
              <a:t>Why It Matters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D30892C-1739-C12E-48E8-B0EBC52B658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98488" y="1362636"/>
            <a:ext cx="6725677" cy="3531044"/>
          </a:xfrm>
        </p:spPr>
        <p:txBody>
          <a:bodyPr>
            <a:normAutofit/>
          </a:bodyPr>
          <a:lstStyle/>
          <a:p>
            <a:pPr>
              <a:spcBef>
                <a:spcPts val="1000"/>
              </a:spcBef>
              <a:spcAft>
                <a:spcPts val="1000"/>
              </a:spcAft>
            </a:pPr>
            <a:r>
              <a:rPr lang="en-US" dirty="0"/>
              <a:t>Jesus died for our sins so we can be forgiven</a:t>
            </a:r>
          </a:p>
          <a:p>
            <a:pPr>
              <a:spcBef>
                <a:spcPts val="1000"/>
              </a:spcBef>
              <a:spcAft>
                <a:spcPts val="1000"/>
              </a:spcAft>
            </a:pPr>
            <a:r>
              <a:rPr lang="en-US" dirty="0"/>
              <a:t>His resurrection shows His power over death</a:t>
            </a:r>
          </a:p>
          <a:p>
            <a:pPr>
              <a:spcBef>
                <a:spcPts val="1000"/>
              </a:spcBef>
              <a:spcAft>
                <a:spcPts val="1000"/>
              </a:spcAft>
            </a:pPr>
            <a:r>
              <a:rPr lang="en-US" dirty="0"/>
              <a:t>We can trust Him with our lives</a:t>
            </a:r>
          </a:p>
        </p:txBody>
      </p:sp>
    </p:spTree>
    <p:extLst>
      <p:ext uri="{BB962C8B-B14F-4D97-AF65-F5344CB8AC3E}">
        <p14:creationId xmlns:p14="http://schemas.microsoft.com/office/powerpoint/2010/main" val="222666289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C8A238-CAC9-867D-2CC9-D4FC563A6B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Key Terms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15074DF-92C8-EBFF-6354-9DFF1969870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98487" y="1329624"/>
            <a:ext cx="7998665" cy="3564056"/>
          </a:xfrm>
        </p:spPr>
        <p:txBody>
          <a:bodyPr>
            <a:noAutofit/>
          </a:bodyPr>
          <a:lstStyle/>
          <a:p>
            <a:pPr fontAlgn="base">
              <a:spcBef>
                <a:spcPts val="1000"/>
              </a:spcBef>
              <a:spcAft>
                <a:spcPts val="1000"/>
              </a:spcAft>
            </a:pPr>
            <a:r>
              <a:rPr lang="en-US" sz="2800" b="1" dirty="0"/>
              <a:t>Resurrection </a:t>
            </a:r>
            <a:r>
              <a:rPr lang="en-US" sz="2800" dirty="0"/>
              <a:t>– Jesus rising from the dead</a:t>
            </a:r>
          </a:p>
          <a:p>
            <a:pPr fontAlgn="base">
              <a:spcBef>
                <a:spcPts val="1000"/>
              </a:spcBef>
              <a:spcAft>
                <a:spcPts val="1000"/>
              </a:spcAft>
            </a:pPr>
            <a:r>
              <a:rPr lang="en-US" sz="2800" b="1" dirty="0"/>
              <a:t>Great Commission </a:t>
            </a:r>
            <a:r>
              <a:rPr lang="en-US" sz="2800" dirty="0"/>
              <a:t>– Jesus’ command to spread the gospel to all nations</a:t>
            </a:r>
          </a:p>
          <a:p>
            <a:pPr fontAlgn="base">
              <a:spcBef>
                <a:spcPts val="1000"/>
              </a:spcBef>
              <a:spcAft>
                <a:spcPts val="1000"/>
              </a:spcAft>
            </a:pPr>
            <a:r>
              <a:rPr lang="en-US" sz="2800" b="1" dirty="0"/>
              <a:t>Sacrifice </a:t>
            </a:r>
            <a:r>
              <a:rPr lang="en-US" sz="2800" dirty="0"/>
              <a:t>– Giving up something valuable for a greater purpose</a:t>
            </a:r>
          </a:p>
          <a:p>
            <a:pPr fontAlgn="base">
              <a:spcBef>
                <a:spcPts val="1000"/>
              </a:spcBef>
              <a:spcAft>
                <a:spcPts val="1000"/>
              </a:spcAft>
            </a:pPr>
            <a:r>
              <a:rPr lang="en-US" sz="2800" b="1" dirty="0"/>
              <a:t>Salvation </a:t>
            </a:r>
            <a:r>
              <a:rPr lang="en-US" sz="2800" dirty="0"/>
              <a:t>– Jesus saving us from sin and death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12D1ADE-8400-2DED-C162-330CA86D883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72841" y="72781"/>
            <a:ext cx="1123645" cy="11236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304091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5C1FDCB-6DEE-01E6-709C-D9260C2243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B98A85-2237-CD5C-11A2-DD7E7F6E82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Map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A9FB0B3-8D67-465F-8DE6-F232A5912DB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98230" y="1492005"/>
            <a:ext cx="4161614" cy="3519106"/>
          </a:xfrm>
        </p:spPr>
        <p:txBody>
          <a:bodyPr>
            <a:normAutofit/>
          </a:bodyPr>
          <a:lstStyle/>
          <a:p>
            <a:pPr>
              <a:lnSpc>
                <a:spcPct val="110000"/>
              </a:lnSpc>
              <a:spcBef>
                <a:spcPts val="600"/>
              </a:spcBef>
              <a:spcAft>
                <a:spcPts val="2400"/>
              </a:spcAft>
            </a:pPr>
            <a:r>
              <a:rPr lang="en-US" b="1" dirty="0"/>
              <a:t>Golgotha– </a:t>
            </a:r>
            <a:br>
              <a:rPr lang="en-US" b="1" dirty="0"/>
            </a:br>
            <a:r>
              <a:rPr lang="en-US" dirty="0"/>
              <a:t>Draw a cross </a:t>
            </a:r>
            <a:br>
              <a:rPr lang="en-US" dirty="0"/>
            </a:br>
            <a:r>
              <a:rPr lang="en-US" dirty="0"/>
              <a:t>at this location</a:t>
            </a:r>
            <a:endParaRPr lang="en-US" sz="2400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2BA5A30-E7DE-7E00-D881-118AEF2670BD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5307106" y="352334"/>
            <a:ext cx="3452131" cy="44388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97995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90000"/>
          </a:schemeClr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74B205B-2EA0-D050-196E-CD1B377D94D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4">
            <a:extLst>
              <a:ext uri="{FF2B5EF4-FFF2-40B4-BE49-F238E27FC236}">
                <a16:creationId xmlns:a16="http://schemas.microsoft.com/office/drawing/2014/main" id="{A3D2B83F-95AA-2369-34AF-3F46EC2ECADE}"/>
              </a:ext>
            </a:extLst>
          </p:cNvPr>
          <p:cNvSpPr/>
          <p:nvPr/>
        </p:nvSpPr>
        <p:spPr>
          <a:xfrm>
            <a:off x="0" y="2571750"/>
            <a:ext cx="9241972" cy="598393"/>
          </a:xfrm>
          <a:custGeom>
            <a:avLst/>
            <a:gdLst>
              <a:gd name="connsiteX0" fmla="*/ 0 w 6653893"/>
              <a:gd name="connsiteY0" fmla="*/ 582064 h 778463"/>
              <a:gd name="connsiteX1" fmla="*/ 2571750 w 6653893"/>
              <a:gd name="connsiteY1" fmla="*/ 2400 h 778463"/>
              <a:gd name="connsiteX2" fmla="*/ 6653893 w 6653893"/>
              <a:gd name="connsiteY2" fmla="*/ 778007 h 7784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653893" h="778463">
                <a:moveTo>
                  <a:pt x="0" y="582064"/>
                </a:moveTo>
                <a:cubicBezTo>
                  <a:pt x="731384" y="275903"/>
                  <a:pt x="1462768" y="-30257"/>
                  <a:pt x="2571750" y="2400"/>
                </a:cubicBezTo>
                <a:cubicBezTo>
                  <a:pt x="3680732" y="35057"/>
                  <a:pt x="5479597" y="799778"/>
                  <a:pt x="6653893" y="778007"/>
                </a:cubicBezTo>
              </a:path>
            </a:pathLst>
          </a:custGeom>
          <a:noFill/>
          <a:ln w="76200" cap="rnd">
            <a:solidFill>
              <a:schemeClr val="bg2">
                <a:lumMod val="25000"/>
              </a:schemeClr>
            </a:solidFill>
            <a:prstDash val="sysDot"/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0 w 9127672"/>
                      <a:gd name="connsiteY0" fmla="*/ 404692 h 541243"/>
                      <a:gd name="connsiteX1" fmla="*/ 3527873 w 9127672"/>
                      <a:gd name="connsiteY1" fmla="*/ 1668 h 541243"/>
                      <a:gd name="connsiteX2" fmla="*/ 9127672 w 9127672"/>
                      <a:gd name="connsiteY2" fmla="*/ 540925 h 54124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9127672" h="541243" extrusionOk="0">
                        <a:moveTo>
                          <a:pt x="0" y="404692"/>
                        </a:moveTo>
                        <a:cubicBezTo>
                          <a:pt x="891047" y="122589"/>
                          <a:pt x="1950979" y="-164"/>
                          <a:pt x="3527873" y="1668"/>
                        </a:cubicBezTo>
                        <a:cubicBezTo>
                          <a:pt x="5334334" y="84412"/>
                          <a:pt x="7187911" y="566520"/>
                          <a:pt x="9127672" y="540925"/>
                        </a:cubicBezTo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85D4EFE-634D-0BF1-160A-B068D0ED221B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3096617" y="1096367"/>
            <a:ext cx="2950765" cy="29507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185106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CBA7D008-3762-AB0A-B964-4D3ACD663AA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en-US" sz="3200" dirty="0"/>
              <a:t>Go therefore and make disciples of all nations, baptizing them in the name of the Father and the Son and the Holy Spirit, teaching them to observe all that I commanded you.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0388942-FFB6-D8E1-4780-43C0BF8739D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- Matthew 28:19-20</a:t>
            </a:r>
          </a:p>
        </p:txBody>
      </p:sp>
    </p:spTree>
    <p:extLst>
      <p:ext uri="{BB962C8B-B14F-4D97-AF65-F5344CB8AC3E}">
        <p14:creationId xmlns:p14="http://schemas.microsoft.com/office/powerpoint/2010/main" val="256160442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90537E-E48E-85C6-7781-BC9217B975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SONGS</a:t>
            </a:r>
          </a:p>
        </p:txBody>
      </p:sp>
    </p:spTree>
    <p:extLst>
      <p:ext uri="{BB962C8B-B14F-4D97-AF65-F5344CB8AC3E}">
        <p14:creationId xmlns:p14="http://schemas.microsoft.com/office/powerpoint/2010/main" val="370351671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9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CA8D01F0-0F84-3B3A-4DD5-0195838FF7A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35473"/>
            <a:ext cx="8229600" cy="51080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125109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62C843-34FB-DB41-4D6A-8FE05D1819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 the Garden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B9B3E4E-E43F-9CFF-0B7D-FA1AA344646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98488" y="1344706"/>
            <a:ext cx="7913687" cy="3548974"/>
          </a:xfrm>
        </p:spPr>
        <p:txBody>
          <a:bodyPr/>
          <a:lstStyle/>
          <a:p>
            <a:pPr>
              <a:spcBef>
                <a:spcPts val="1000"/>
              </a:spcBef>
              <a:spcAft>
                <a:spcPts val="1000"/>
              </a:spcAft>
            </a:pPr>
            <a:r>
              <a:rPr lang="en-US" dirty="0"/>
              <a:t>Jesus went to Gethsemane to pray</a:t>
            </a:r>
          </a:p>
          <a:p>
            <a:pPr>
              <a:spcBef>
                <a:spcPts val="1000"/>
              </a:spcBef>
              <a:spcAft>
                <a:spcPts val="1000"/>
              </a:spcAft>
            </a:pPr>
            <a:r>
              <a:rPr lang="en-US" dirty="0"/>
              <a:t>He felt deep sorrow</a:t>
            </a:r>
          </a:p>
          <a:p>
            <a:pPr>
              <a:spcBef>
                <a:spcPts val="1000"/>
              </a:spcBef>
              <a:spcAft>
                <a:spcPts val="1000"/>
              </a:spcAft>
            </a:pPr>
            <a:r>
              <a:rPr lang="en-US" dirty="0"/>
              <a:t>Twice He prayed: “Not my will, but Yours be done” (Matt. 26:39, 42)</a:t>
            </a:r>
          </a:p>
          <a:p>
            <a:pPr>
              <a:spcBef>
                <a:spcPts val="1000"/>
              </a:spcBef>
              <a:spcAft>
                <a:spcPts val="1000"/>
              </a:spcAft>
            </a:pPr>
            <a:r>
              <a:rPr lang="en-US" dirty="0"/>
              <a:t>Trust and obey God, even when it’s hard</a:t>
            </a:r>
          </a:p>
        </p:txBody>
      </p:sp>
    </p:spTree>
    <p:extLst>
      <p:ext uri="{BB962C8B-B14F-4D97-AF65-F5344CB8AC3E}">
        <p14:creationId xmlns:p14="http://schemas.microsoft.com/office/powerpoint/2010/main" val="315298032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ACB9671-3757-8962-7F4C-492FBB15633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37A8BC-5215-71E5-C41B-61D3F09C7E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Betrayal &amp; Arrest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6CA0925-AFBB-802E-9DA4-18ABACD176F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98488" y="1344706"/>
            <a:ext cx="7913687" cy="3548974"/>
          </a:xfrm>
        </p:spPr>
        <p:txBody>
          <a:bodyPr/>
          <a:lstStyle/>
          <a:p>
            <a:pPr>
              <a:spcBef>
                <a:spcPts val="1000"/>
              </a:spcBef>
              <a:spcAft>
                <a:spcPts val="1000"/>
              </a:spcAft>
            </a:pPr>
            <a:r>
              <a:rPr lang="en-US" dirty="0"/>
              <a:t>Judas betrayed Jesus with a kiss</a:t>
            </a:r>
          </a:p>
          <a:p>
            <a:pPr>
              <a:spcBef>
                <a:spcPts val="1000"/>
              </a:spcBef>
              <a:spcAft>
                <a:spcPts val="1000"/>
              </a:spcAft>
            </a:pPr>
            <a:r>
              <a:rPr lang="en-US" dirty="0"/>
              <a:t>Soldiers came with swords and clubs</a:t>
            </a:r>
          </a:p>
          <a:p>
            <a:pPr>
              <a:spcBef>
                <a:spcPts val="1000"/>
              </a:spcBef>
              <a:spcAft>
                <a:spcPts val="1000"/>
              </a:spcAft>
            </a:pPr>
            <a:r>
              <a:rPr lang="en-US" dirty="0"/>
              <a:t>One disciple cut off a man’s ear</a:t>
            </a:r>
          </a:p>
          <a:p>
            <a:pPr>
              <a:spcBef>
                <a:spcPts val="1000"/>
              </a:spcBef>
              <a:spcAft>
                <a:spcPts val="1000"/>
              </a:spcAft>
            </a:pPr>
            <a:r>
              <a:rPr lang="en-US" dirty="0"/>
              <a:t>Jesus stopped the violence and said it must happen to fulfill Scripture</a:t>
            </a:r>
          </a:p>
        </p:txBody>
      </p:sp>
    </p:spTree>
    <p:extLst>
      <p:ext uri="{BB962C8B-B14F-4D97-AF65-F5344CB8AC3E}">
        <p14:creationId xmlns:p14="http://schemas.microsoft.com/office/powerpoint/2010/main" val="356221743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5F2B12E-9088-8188-0222-8B159D8C9E6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700602-7137-1836-5292-382CF02936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dirty="0"/>
              <a:t>Before the Leaders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4B9FC1B-3768-6778-7E99-7042CFD94BA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98488" y="1344706"/>
            <a:ext cx="7012547" cy="3548974"/>
          </a:xfrm>
        </p:spPr>
        <p:txBody>
          <a:bodyPr>
            <a:normAutofit lnSpcReduction="10000"/>
          </a:bodyPr>
          <a:lstStyle/>
          <a:p>
            <a:pPr>
              <a:spcBef>
                <a:spcPts val="1000"/>
              </a:spcBef>
              <a:spcAft>
                <a:spcPts val="1000"/>
              </a:spcAft>
            </a:pPr>
            <a:r>
              <a:rPr lang="en-US" dirty="0"/>
              <a:t>Jewish leaders accused Him</a:t>
            </a:r>
          </a:p>
          <a:p>
            <a:pPr>
              <a:spcBef>
                <a:spcPts val="1000"/>
              </a:spcBef>
              <a:spcAft>
                <a:spcPts val="1000"/>
              </a:spcAft>
            </a:pPr>
            <a:r>
              <a:rPr lang="en-US" dirty="0"/>
              <a:t>Pilate (Roman governor) knew He was innocent</a:t>
            </a:r>
          </a:p>
          <a:p>
            <a:pPr>
              <a:spcBef>
                <a:spcPts val="1000"/>
              </a:spcBef>
              <a:spcAft>
                <a:spcPts val="1000"/>
              </a:spcAft>
            </a:pPr>
            <a:r>
              <a:rPr lang="en-US" dirty="0"/>
              <a:t>The crowd shouted: “Crucify Him!”</a:t>
            </a:r>
          </a:p>
          <a:p>
            <a:pPr>
              <a:spcBef>
                <a:spcPts val="1000"/>
              </a:spcBef>
              <a:spcAft>
                <a:spcPts val="1000"/>
              </a:spcAft>
            </a:pPr>
            <a:r>
              <a:rPr lang="en-US" dirty="0"/>
              <a:t>Pilate gave in and sentenced Jesus to death</a:t>
            </a:r>
          </a:p>
        </p:txBody>
      </p:sp>
    </p:spTree>
    <p:extLst>
      <p:ext uri="{BB962C8B-B14F-4D97-AF65-F5344CB8AC3E}">
        <p14:creationId xmlns:p14="http://schemas.microsoft.com/office/powerpoint/2010/main" val="88546949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BFAA972-9855-2EE2-C305-623E8EEEA8C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885CD5-F687-261E-8767-43CD0FCDB8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dirty="0"/>
              <a:t>Peter’s Denial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C1181D7-3723-6277-9325-6EF46871473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98488" y="1434352"/>
            <a:ext cx="7720759" cy="3459327"/>
          </a:xfrm>
        </p:spPr>
        <p:txBody>
          <a:bodyPr>
            <a:normAutofit/>
          </a:bodyPr>
          <a:lstStyle/>
          <a:p>
            <a:pPr>
              <a:spcBef>
                <a:spcPts val="1000"/>
              </a:spcBef>
              <a:spcAft>
                <a:spcPts val="1000"/>
              </a:spcAft>
            </a:pPr>
            <a:r>
              <a:rPr lang="en-US" dirty="0"/>
              <a:t>Jesus predicted Peter would deny Him</a:t>
            </a:r>
          </a:p>
          <a:p>
            <a:pPr>
              <a:spcBef>
                <a:spcPts val="1000"/>
              </a:spcBef>
              <a:spcAft>
                <a:spcPts val="1000"/>
              </a:spcAft>
            </a:pPr>
            <a:r>
              <a:rPr lang="en-US" dirty="0"/>
              <a:t>Peter denied knowing Jesus three times</a:t>
            </a:r>
          </a:p>
          <a:p>
            <a:pPr>
              <a:spcBef>
                <a:spcPts val="1000"/>
              </a:spcBef>
              <a:spcAft>
                <a:spcPts val="1000"/>
              </a:spcAft>
            </a:pPr>
            <a:r>
              <a:rPr lang="en-US" dirty="0"/>
              <a:t>The rooster crowed, Peter realized, and wept bitterly</a:t>
            </a:r>
          </a:p>
        </p:txBody>
      </p:sp>
    </p:spTree>
    <p:extLst>
      <p:ext uri="{BB962C8B-B14F-4D97-AF65-F5344CB8AC3E}">
        <p14:creationId xmlns:p14="http://schemas.microsoft.com/office/powerpoint/2010/main" val="220946829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EFDA563-05B3-A187-CA59-F5FB7D9AF2B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89405D-7E52-79C1-1272-1E998A541D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dirty="0"/>
              <a:t>The Crucifixion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2F558B8-758B-85E1-F983-ADD87E88A4A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98488" y="1434352"/>
            <a:ext cx="7720759" cy="3459327"/>
          </a:xfrm>
        </p:spPr>
        <p:txBody>
          <a:bodyPr>
            <a:normAutofit fontScale="92500" lnSpcReduction="10000"/>
          </a:bodyPr>
          <a:lstStyle/>
          <a:p>
            <a:pPr fontAlgn="base">
              <a:spcAft>
                <a:spcPts val="1200"/>
              </a:spcAft>
            </a:pPr>
            <a:r>
              <a:rPr lang="en-US" sz="2400" dirty="0"/>
              <a:t>Soldiers mocked Him, crown of thorns, heavy cross</a:t>
            </a:r>
          </a:p>
          <a:p>
            <a:pPr fontAlgn="base">
              <a:spcAft>
                <a:spcPts val="1200"/>
              </a:spcAft>
            </a:pPr>
            <a:r>
              <a:rPr lang="en-US" sz="2400" dirty="0"/>
              <a:t>At Golgotha, Jesus was crucified</a:t>
            </a:r>
          </a:p>
          <a:p>
            <a:pPr fontAlgn="base">
              <a:spcAft>
                <a:spcPts val="1200"/>
              </a:spcAft>
            </a:pPr>
            <a:r>
              <a:rPr lang="en-US" sz="2400" dirty="0"/>
              <a:t>Matthew 27:45–53 tells us:</a:t>
            </a:r>
          </a:p>
          <a:p>
            <a:pPr lvl="1" fontAlgn="base">
              <a:spcAft>
                <a:spcPts val="1200"/>
              </a:spcAft>
            </a:pPr>
            <a:r>
              <a:rPr lang="en-US" sz="2000" dirty="0"/>
              <a:t>Darkness covered the land</a:t>
            </a:r>
          </a:p>
          <a:p>
            <a:pPr lvl="1" fontAlgn="base">
              <a:spcAft>
                <a:spcPts val="1200"/>
              </a:spcAft>
            </a:pPr>
            <a:r>
              <a:rPr lang="en-US" sz="2000" dirty="0"/>
              <a:t>The temple curtain tore</a:t>
            </a:r>
          </a:p>
          <a:p>
            <a:pPr lvl="1" fontAlgn="base">
              <a:spcAft>
                <a:spcPts val="1200"/>
              </a:spcAft>
            </a:pPr>
            <a:r>
              <a:rPr lang="en-US" sz="2000" dirty="0"/>
              <a:t>An earthquake shook</a:t>
            </a:r>
          </a:p>
          <a:p>
            <a:pPr lvl="1" fontAlgn="base">
              <a:spcAft>
                <a:spcPts val="1200"/>
              </a:spcAft>
            </a:pPr>
            <a:r>
              <a:rPr lang="en-US" sz="2000" dirty="0"/>
              <a:t>Tombs opened and people were raised</a:t>
            </a:r>
          </a:p>
        </p:txBody>
      </p:sp>
    </p:spTree>
    <p:extLst>
      <p:ext uri="{BB962C8B-B14F-4D97-AF65-F5344CB8AC3E}">
        <p14:creationId xmlns:p14="http://schemas.microsoft.com/office/powerpoint/2010/main" val="454954794"/>
      </p:ext>
    </p:extLst>
  </p:cSld>
  <p:clrMapOvr>
    <a:masterClrMapping/>
  </p:clrMapOvr>
</p:sld>
</file>

<file path=ppt/theme/theme1.xml><?xml version="1.0" encoding="utf-8"?>
<a:theme xmlns:a="http://schemas.openxmlformats.org/drawingml/2006/main" name="With Title">
  <a:themeElements>
    <a:clrScheme name="All White">
      <a:dk1>
        <a:srgbClr val="FFFFFF"/>
      </a:dk1>
      <a:lt1>
        <a:srgbClr val="FFFFFF"/>
      </a:lt1>
      <a:dk2>
        <a:srgbClr val="FFFFFF"/>
      </a:dk2>
      <a:lt2>
        <a:srgbClr val="F8F8F8"/>
      </a:lt2>
      <a:accent1>
        <a:srgbClr val="FFFFFF"/>
      </a:accent1>
      <a:accent2>
        <a:srgbClr val="FFFFFF"/>
      </a:accent2>
      <a:accent3>
        <a:srgbClr val="FFFFFF"/>
      </a:accent3>
      <a:accent4>
        <a:srgbClr val="FFFFFF"/>
      </a:accent4>
      <a:accent5>
        <a:srgbClr val="FFFFFF"/>
      </a:accent5>
      <a:accent6>
        <a:srgbClr val="FFFFFF"/>
      </a:accent6>
      <a:hlink>
        <a:srgbClr val="FFFFFF"/>
      </a:hlink>
      <a:folHlink>
        <a:srgbClr val="FFFFFF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76200"/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5075</TotalTime>
  <Words>389</Words>
  <Application>Microsoft Macintosh PowerPoint</Application>
  <PresentationFormat>On-screen Show (16:9)</PresentationFormat>
  <Paragraphs>55</Paragraphs>
  <Slides>15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2" baseType="lpstr">
      <vt:lpstr>Arial</vt:lpstr>
      <vt:lpstr>Calibri</vt:lpstr>
      <vt:lpstr>D-DIN Condensed</vt:lpstr>
      <vt:lpstr>Lato</vt:lpstr>
      <vt:lpstr>Lato Black</vt:lpstr>
      <vt:lpstr>Lato Regular</vt:lpstr>
      <vt:lpstr>With Title</vt:lpstr>
      <vt:lpstr>PowerPoint Presentation</vt:lpstr>
      <vt:lpstr>PowerPoint Presentation</vt:lpstr>
      <vt:lpstr>SONGS</vt:lpstr>
      <vt:lpstr>PowerPoint Presentation</vt:lpstr>
      <vt:lpstr>In the Garden</vt:lpstr>
      <vt:lpstr>Betrayal &amp; Arrest</vt:lpstr>
      <vt:lpstr>Before the Leaders</vt:lpstr>
      <vt:lpstr>Peter’s Denial</vt:lpstr>
      <vt:lpstr>The Crucifixion</vt:lpstr>
      <vt:lpstr>The Resurrection</vt:lpstr>
      <vt:lpstr>Jesus’ Final Instructions</vt:lpstr>
      <vt:lpstr>Why It Matters</vt:lpstr>
      <vt:lpstr>Key Terms</vt:lpstr>
      <vt:lpstr>Map</vt:lpstr>
      <vt:lpstr>PowerPoint Presentation</vt:lpstr>
    </vt:vector>
  </TitlesOfParts>
  <Manager/>
  <Company>BibleTalk.tv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Exodus for Beginners - #1</dc:title>
  <dc:subject/>
  <dc:creator>Mike Mazzalongo</dc:creator>
  <cp:keywords/>
  <dc:description/>
  <cp:lastModifiedBy>Hal Gatewood</cp:lastModifiedBy>
  <cp:revision>750</cp:revision>
  <dcterms:created xsi:type="dcterms:W3CDTF">2014-04-30T18:34:38Z</dcterms:created>
  <dcterms:modified xsi:type="dcterms:W3CDTF">2025-09-16T15:35:53Z</dcterms:modified>
  <cp:category/>
</cp:coreProperties>
</file>