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94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268" r:id="rId15"/>
    <p:sldId id="270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22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504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2729" y="1339411"/>
            <a:ext cx="2830514" cy="336391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0911" y="2202278"/>
            <a:ext cx="6029433" cy="1851480"/>
          </a:xfrm>
        </p:spPr>
        <p:txBody>
          <a:bodyPr/>
          <a:lstStyle/>
          <a:p>
            <a:pPr algn="l"/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Passover Meal to The Lord’s Supper</a:t>
            </a:r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26:1-35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2EC-8F78-5D33-98B8-FF70D148C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A New Meaning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9E1003-BC1F-942F-6150-78F447B380E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07459"/>
            <a:ext cx="7913687" cy="3486221"/>
          </a:xfrm>
        </p:spPr>
        <p:txBody>
          <a:bodyPr>
            <a:normAutofit lnSpcReduction="10000"/>
          </a:bodyPr>
          <a:lstStyle/>
          <a:p>
            <a:pPr fontAlgn="base">
              <a:spcAft>
                <a:spcPts val="1800"/>
              </a:spcAft>
            </a:pPr>
            <a:r>
              <a:rPr lang="en-US" dirty="0"/>
              <a:t>Bread = Jesus’ body </a:t>
            </a:r>
            <a:br>
              <a:rPr lang="en-US" dirty="0"/>
            </a:br>
            <a:r>
              <a:rPr lang="en-US" dirty="0"/>
              <a:t>(sacrificed for sins)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Juice = Jesus’ blood </a:t>
            </a:r>
            <a:br>
              <a:rPr lang="en-US" dirty="0"/>
            </a:br>
            <a:r>
              <a:rPr lang="en-US" dirty="0"/>
              <a:t>(poured out to save us)</a:t>
            </a:r>
          </a:p>
          <a:p>
            <a:pPr fontAlgn="base">
              <a:spcAft>
                <a:spcPts val="1800"/>
              </a:spcAft>
            </a:pPr>
            <a:r>
              <a:rPr lang="en-US" dirty="0"/>
              <a:t>This became The Lord’s Supper </a:t>
            </a:r>
            <a:br>
              <a:rPr lang="en-US" dirty="0"/>
            </a:br>
            <a:r>
              <a:rPr lang="en-US" dirty="0"/>
              <a:t>(Communion)</a:t>
            </a:r>
          </a:p>
        </p:txBody>
      </p:sp>
    </p:spTree>
    <p:extLst>
      <p:ext uri="{BB962C8B-B14F-4D97-AF65-F5344CB8AC3E}">
        <p14:creationId xmlns:p14="http://schemas.microsoft.com/office/powerpoint/2010/main" val="3912636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2ED215-0B1B-79F5-24C1-48745A7A6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9F0E4-2152-5CDC-E24C-1D18D647E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Communion Today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58E402-D7BF-2F62-EA73-D293E6B886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07459"/>
            <a:ext cx="7913687" cy="3486221"/>
          </a:xfrm>
        </p:spPr>
        <p:txBody>
          <a:bodyPr>
            <a:normAutofit/>
          </a:bodyPr>
          <a:lstStyle/>
          <a:p>
            <a:pPr fontAlgn="base">
              <a:spcAft>
                <a:spcPts val="1400"/>
              </a:spcAft>
            </a:pPr>
            <a:r>
              <a:rPr lang="en-US" dirty="0"/>
              <a:t>We still take communion in church</a:t>
            </a:r>
          </a:p>
          <a:p>
            <a:pPr fontAlgn="base">
              <a:spcAft>
                <a:spcPts val="1400"/>
              </a:spcAft>
            </a:pPr>
            <a:r>
              <a:rPr lang="en-US" dirty="0"/>
              <a:t>Remember Jesus’ sacrifice</a:t>
            </a:r>
          </a:p>
          <a:p>
            <a:pPr fontAlgn="base">
              <a:spcAft>
                <a:spcPts val="1400"/>
              </a:spcAft>
            </a:pPr>
            <a:r>
              <a:rPr lang="en-US" dirty="0"/>
              <a:t>Bread + cup = reminder of His love</a:t>
            </a:r>
          </a:p>
        </p:txBody>
      </p:sp>
    </p:spTree>
    <p:extLst>
      <p:ext uri="{BB962C8B-B14F-4D97-AF65-F5344CB8AC3E}">
        <p14:creationId xmlns:p14="http://schemas.microsoft.com/office/powerpoint/2010/main" val="4233463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7B2BA8-57E1-D9EC-D45E-267669C4D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08AC3-A604-52DE-804A-307A97839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Judas’ Betrayal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28F019-0A4C-7B5B-7D4D-7029CF9C9A9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07459"/>
            <a:ext cx="7913687" cy="3486221"/>
          </a:xfrm>
        </p:spPr>
        <p:txBody>
          <a:bodyPr>
            <a:normAutofit/>
          </a:bodyPr>
          <a:lstStyle/>
          <a:p>
            <a:pPr fontAlgn="base">
              <a:spcBef>
                <a:spcPts val="1368"/>
              </a:spcBef>
              <a:spcAft>
                <a:spcPts val="1200"/>
              </a:spcAft>
            </a:pPr>
            <a:r>
              <a:rPr lang="en-US" sz="4000" dirty="0"/>
              <a:t>Judas betrayed Jesus for 30 pieces of silver</a:t>
            </a:r>
          </a:p>
          <a:p>
            <a:pPr fontAlgn="base">
              <a:spcBef>
                <a:spcPts val="1368"/>
              </a:spcBef>
              <a:spcAft>
                <a:spcPts val="1200"/>
              </a:spcAft>
            </a:pPr>
            <a:r>
              <a:rPr lang="en-US" sz="4000" dirty="0"/>
              <a:t>How does this make you feel?</a:t>
            </a:r>
          </a:p>
        </p:txBody>
      </p:sp>
    </p:spTree>
    <p:extLst>
      <p:ext uri="{BB962C8B-B14F-4D97-AF65-F5344CB8AC3E}">
        <p14:creationId xmlns:p14="http://schemas.microsoft.com/office/powerpoint/2010/main" val="158799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049B9C-E550-6709-DDAF-4B435C328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0826C-9FF1-8A6F-BA95-1A5D89585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Peter’s Denial Prediction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0977B4-CF8C-18FE-3CE3-6419F363013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07459"/>
            <a:ext cx="7913687" cy="3486221"/>
          </a:xfrm>
        </p:spPr>
        <p:txBody>
          <a:bodyPr>
            <a:normAutofit/>
          </a:bodyPr>
          <a:lstStyle/>
          <a:p>
            <a:pPr fontAlgn="base"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Jesus predicted Peter would deny Him</a:t>
            </a:r>
          </a:p>
          <a:p>
            <a:pPr fontAlgn="base"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Deny = refuse to know someone</a:t>
            </a:r>
          </a:p>
          <a:p>
            <a:pPr fontAlgn="base"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Will Peter stay loyal or disown Jesus? (next lesson!)</a:t>
            </a:r>
          </a:p>
        </p:txBody>
      </p:sp>
    </p:spTree>
    <p:extLst>
      <p:ext uri="{BB962C8B-B14F-4D97-AF65-F5344CB8AC3E}">
        <p14:creationId xmlns:p14="http://schemas.microsoft.com/office/powerpoint/2010/main" val="31634397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7" y="1398494"/>
            <a:ext cx="7998665" cy="3495186"/>
          </a:xfrm>
        </p:spPr>
        <p:txBody>
          <a:bodyPr>
            <a:noAutofit/>
          </a:bodyPr>
          <a:lstStyle/>
          <a:p>
            <a:pPr fontAlgn="base"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/>
              <a:t>Passover </a:t>
            </a:r>
            <a:r>
              <a:rPr lang="en-US" sz="2400" dirty="0"/>
              <a:t>– A Jewish feast commemorating God’s deliverance of Israel from Egypt</a:t>
            </a:r>
          </a:p>
          <a:p>
            <a:pPr fontAlgn="base"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/>
              <a:t>Communion </a:t>
            </a:r>
            <a:r>
              <a:rPr lang="en-US" sz="2400" dirty="0"/>
              <a:t>– The practice of remembering </a:t>
            </a:r>
            <a:br>
              <a:rPr lang="en-US" sz="2400" dirty="0"/>
            </a:br>
            <a:r>
              <a:rPr lang="en-US" sz="2400" dirty="0"/>
              <a:t>Jesus’ sacrifice</a:t>
            </a:r>
          </a:p>
          <a:p>
            <a:pPr fontAlgn="base"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/>
              <a:t>Betrayal </a:t>
            </a:r>
            <a:r>
              <a:rPr lang="en-US" sz="2400" dirty="0"/>
              <a:t>– Being disloyal or breaking trust</a:t>
            </a:r>
          </a:p>
          <a:p>
            <a:pPr fontAlgn="base">
              <a:spcBef>
                <a:spcPts val="1000"/>
              </a:spcBef>
              <a:spcAft>
                <a:spcPts val="1000"/>
              </a:spcAft>
            </a:pPr>
            <a:r>
              <a:rPr lang="en-US" sz="2400" b="1" dirty="0"/>
              <a:t>Disown </a:t>
            </a:r>
            <a:r>
              <a:rPr lang="en-US" sz="2400" dirty="0"/>
              <a:t>– To refuse to have a connection with someone/something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5D4EFE-634D-0BF1-160A-B068D0ED22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96617" y="1096367"/>
            <a:ext cx="2950765" cy="295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Go therefore and make disciples of all nations, baptizing them in the name of the Father and the Son and the Holy Spirit, teaching them to observe all that I commanded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28:19-20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0537E-E48E-85C6-7781-BC9217B9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SONGS</a:t>
            </a:r>
          </a:p>
        </p:txBody>
      </p:sp>
    </p:spTree>
    <p:extLst>
      <p:ext uri="{BB962C8B-B14F-4D97-AF65-F5344CB8AC3E}">
        <p14:creationId xmlns:p14="http://schemas.microsoft.com/office/powerpoint/2010/main" val="370351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D7734F-0766-BE43-99E2-D51CC1AD4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141" y="550582"/>
            <a:ext cx="6929718" cy="430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251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4F88E-D887-0577-C965-1753CB99A4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Passover Story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3644A8-0DE4-0EC9-EB53-936F2A31EA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70212"/>
            <a:ext cx="7913687" cy="3423468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Jews lived in Egypt 400 years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Pharaoh made them slaves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God sent Moses: “Let my people go!”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10 plagues → Pharaoh refused</a:t>
            </a:r>
          </a:p>
        </p:txBody>
      </p:sp>
    </p:spTree>
    <p:extLst>
      <p:ext uri="{BB962C8B-B14F-4D97-AF65-F5344CB8AC3E}">
        <p14:creationId xmlns:p14="http://schemas.microsoft.com/office/powerpoint/2010/main" val="1963821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5EA5B7-BCBC-B234-0EFB-47619154D8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E1B2C-D3B7-CE73-C84F-4AE1BEC1BF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Final Plague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ED3C5E-DC66-8911-EB42-527AE67022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70212"/>
            <a:ext cx="7913687" cy="3423468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Angel of death took firstborn Egyptians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God told Jews: put lamb’s blood on door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Death “passed over” their homes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Pharaoh finally let them go</a:t>
            </a:r>
          </a:p>
        </p:txBody>
      </p:sp>
    </p:spTree>
    <p:extLst>
      <p:ext uri="{BB962C8B-B14F-4D97-AF65-F5344CB8AC3E}">
        <p14:creationId xmlns:p14="http://schemas.microsoft.com/office/powerpoint/2010/main" val="24759360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67317A-A992-3E81-DBB9-58CC95576A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32C73-0ADA-27ED-CB12-00EDBF3DE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Celebrate Passover?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98C03B-67FA-9A29-D4DB-8EFD6932E2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70212"/>
            <a:ext cx="7913687" cy="3423468"/>
          </a:xfrm>
        </p:spPr>
        <p:txBody>
          <a:bodyPr>
            <a:normAutofit/>
          </a:bodyPr>
          <a:lstStyle/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Remember God’s rescue</a:t>
            </a:r>
          </a:p>
          <a:p>
            <a:pPr fontAlgn="base">
              <a:spcBef>
                <a:spcPts val="600"/>
              </a:spcBef>
              <a:spcAft>
                <a:spcPts val="600"/>
              </a:spcAft>
            </a:pPr>
            <a:r>
              <a:rPr lang="en-US" sz="2800" dirty="0"/>
              <a:t>Special foods used:</a:t>
            </a:r>
          </a:p>
          <a:p>
            <a:pPr marL="925830" lvl="1" indent="-468630" fontAlgn="base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Lamb = sacrifice</a:t>
            </a:r>
          </a:p>
          <a:p>
            <a:pPr marL="925830" lvl="1" indent="-468630" fontAlgn="base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Bread without yeast = quick escape &amp; holiness</a:t>
            </a:r>
          </a:p>
          <a:p>
            <a:pPr marL="925830" lvl="1" indent="-468630" fontAlgn="base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Bitter herbs = bitter slavery</a:t>
            </a:r>
          </a:p>
          <a:p>
            <a:pPr marL="925830" lvl="1" indent="-468630" fontAlgn="base">
              <a:spcBef>
                <a:spcPts val="600"/>
              </a:spcBef>
              <a:spcAft>
                <a:spcPts val="600"/>
              </a:spcAft>
            </a:pPr>
            <a:r>
              <a:rPr lang="en-US" sz="2400" dirty="0"/>
              <a:t>Cup of juice (added later)</a:t>
            </a:r>
          </a:p>
        </p:txBody>
      </p:sp>
    </p:spTree>
    <p:extLst>
      <p:ext uri="{BB962C8B-B14F-4D97-AF65-F5344CB8AC3E}">
        <p14:creationId xmlns:p14="http://schemas.microsoft.com/office/powerpoint/2010/main" val="2072163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177B4E-4A45-C683-D79D-FEB652B3F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6E491-BC41-88FE-305B-01B1A6A2D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Passover Meal with Jesus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37A0DE-8125-F551-3CA1-E530D00EC9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70212"/>
            <a:ext cx="7913687" cy="3423468"/>
          </a:xfrm>
        </p:spPr>
        <p:txBody>
          <a:bodyPr>
            <a:normAutofit/>
          </a:bodyPr>
          <a:lstStyle/>
          <a:p>
            <a:pPr fontAlgn="base"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Jesus and apostles followed tradition (they were Jewish)</a:t>
            </a:r>
          </a:p>
          <a:p>
            <a:pPr fontAlgn="base"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Shared food and drink together</a:t>
            </a:r>
          </a:p>
          <a:p>
            <a:pPr fontAlgn="base"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Jesus told them: one will betray Me</a:t>
            </a:r>
          </a:p>
        </p:txBody>
      </p:sp>
    </p:spTree>
    <p:extLst>
      <p:ext uri="{BB962C8B-B14F-4D97-AF65-F5344CB8AC3E}">
        <p14:creationId xmlns:p14="http://schemas.microsoft.com/office/powerpoint/2010/main" val="858252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34C91-30F0-D835-D7B8-FCAF687A8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C5E90-FCB9-9C00-818E-70E5D08EE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Betrayal Prediction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4A453A-62CB-8EA1-8EC4-066D28EF480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70212"/>
            <a:ext cx="7913687" cy="3423468"/>
          </a:xfrm>
        </p:spPr>
        <p:txBody>
          <a:bodyPr>
            <a:normAutofit fontScale="92500" lnSpcReduction="20000"/>
          </a:bodyPr>
          <a:lstStyle/>
          <a:p>
            <a:pPr fontAlgn="base"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Betray = to break trust</a:t>
            </a:r>
          </a:p>
          <a:p>
            <a:pPr fontAlgn="base"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Apostles: “Not me!”</a:t>
            </a:r>
          </a:p>
          <a:p>
            <a:pPr fontAlgn="base"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Jesus: Judas will betray Him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“...but woe to that man by whom the Son of Man is betrayed! It would have been good for that man if he had not been born.” </a:t>
            </a:r>
            <a:br>
              <a:rPr lang="en-US" dirty="0"/>
            </a:br>
            <a:r>
              <a:rPr lang="en-US" dirty="0"/>
              <a:t>–Matthew 26:24</a:t>
            </a:r>
          </a:p>
        </p:txBody>
      </p:sp>
    </p:spTree>
    <p:extLst>
      <p:ext uri="{BB962C8B-B14F-4D97-AF65-F5344CB8AC3E}">
        <p14:creationId xmlns:p14="http://schemas.microsoft.com/office/powerpoint/2010/main" val="361191598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4995</TotalTime>
  <Words>367</Words>
  <Application>Microsoft Macintosh PowerPoint</Application>
  <PresentationFormat>On-screen Show (16:9)</PresentationFormat>
  <Paragraphs>52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SONGS</vt:lpstr>
      <vt:lpstr>PowerPoint Presentation</vt:lpstr>
      <vt:lpstr>The Passover Story</vt:lpstr>
      <vt:lpstr>The Final Plague</vt:lpstr>
      <vt:lpstr>Why Celebrate Passover?</vt:lpstr>
      <vt:lpstr>The Passover Meal with Jesus</vt:lpstr>
      <vt:lpstr>Betrayal Prediction</vt:lpstr>
      <vt:lpstr>A New Meaning</vt:lpstr>
      <vt:lpstr>Communion Today</vt:lpstr>
      <vt:lpstr>Judas’ Betrayal</vt:lpstr>
      <vt:lpstr>Peter’s Denial Prediction</vt:lpstr>
      <vt:lpstr>Key Terms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744</cp:revision>
  <dcterms:created xsi:type="dcterms:W3CDTF">2014-04-30T18:34:38Z</dcterms:created>
  <dcterms:modified xsi:type="dcterms:W3CDTF">2025-09-15T21:55:43Z</dcterms:modified>
  <cp:category/>
</cp:coreProperties>
</file>