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70A8"/>
    <a:srgbClr val="FFDA00"/>
    <a:srgbClr val="FDEDA9"/>
    <a:srgbClr val="FFFDFB"/>
    <a:srgbClr val="FBFFFF"/>
    <a:srgbClr val="BCA021"/>
    <a:srgbClr val="475E67"/>
    <a:srgbClr val="0870A9"/>
    <a:srgbClr val="EFEFEF"/>
    <a:srgbClr val="0E5B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245"/>
    <p:restoredTop sz="96351"/>
  </p:normalViewPr>
  <p:slideViewPr>
    <p:cSldViewPr snapToGrid="0" snapToObjects="1">
      <p:cViewPr varScale="1">
        <p:scale>
          <a:sx n="170" d="100"/>
          <a:sy n="170" d="100"/>
        </p:scale>
        <p:origin x="336" y="17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1CB42A-6D9E-5D4F-A10F-D140AB4D9056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0B1413-5431-664C-B5CF-5013A18653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242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507380" y="1644562"/>
            <a:ext cx="7387683" cy="2604769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80000"/>
              </a:lnSpc>
              <a:defRPr sz="9000" b="1" i="0"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defRPr>
            </a:lvl1pPr>
          </a:lstStyle>
          <a:p>
            <a:r>
              <a:rPr lang="en-US" dirty="0"/>
              <a:t>Title of Lesson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37A64D-2B70-1C42-B8B7-7DF9E761F5A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07380" y="4323673"/>
            <a:ext cx="7387683" cy="492125"/>
          </a:xfrm>
          <a:prstGeom prst="rect">
            <a:avLst/>
          </a:prstGeom>
        </p:spPr>
        <p:txBody>
          <a:bodyPr wrap="none">
            <a:normAutofit/>
          </a:bodyPr>
          <a:lstStyle>
            <a:lvl1pPr marL="0" indent="0">
              <a:buNone/>
              <a:defRPr sz="2000" b="1" i="0">
                <a:latin typeface="D-DIN CONDENSED" panose="020B0504030202030204" pitchFamily="34" charset="77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AUTHOR NAME</a:t>
            </a:r>
          </a:p>
        </p:txBody>
      </p:sp>
    </p:spTree>
    <p:extLst>
      <p:ext uri="{BB962C8B-B14F-4D97-AF65-F5344CB8AC3E}">
        <p14:creationId xmlns:p14="http://schemas.microsoft.com/office/powerpoint/2010/main" val="3479770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ble Vers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85800" y="347619"/>
            <a:ext cx="7772400" cy="369315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3600" b="0" i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 hasCustomPrompt="1"/>
          </p:nvPr>
        </p:nvSpPr>
        <p:spPr>
          <a:xfrm>
            <a:off x="685800" y="4287308"/>
            <a:ext cx="7772400" cy="46037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800" b="1" i="0" baseline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- Bible Verse 3:15</a:t>
            </a:r>
          </a:p>
        </p:txBody>
      </p:sp>
    </p:spTree>
    <p:extLst>
      <p:ext uri="{BB962C8B-B14F-4D97-AF65-F5344CB8AC3E}">
        <p14:creationId xmlns:p14="http://schemas.microsoft.com/office/powerpoint/2010/main" val="271852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89888"/>
            <a:ext cx="8229600" cy="3440032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>
              <a:defRPr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defRPr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defRPr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>
              <a:defRPr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83695"/>
          </a:xfrm>
          <a:prstGeom prst="rect">
            <a:avLst/>
          </a:prstGeom>
        </p:spPr>
        <p:txBody>
          <a:bodyPr anchor="ctr"/>
          <a:lstStyle>
            <a:lvl1pPr>
              <a:defRPr b="1" i="0"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51878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Line 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60494"/>
            <a:ext cx="8229600" cy="2669426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>
              <a:defRPr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defRPr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defRPr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>
              <a:defRPr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313580"/>
            <a:ext cx="8229600" cy="1339009"/>
          </a:xfrm>
          <a:prstGeom prst="rect">
            <a:avLst/>
          </a:prstGeom>
        </p:spPr>
        <p:txBody>
          <a:bodyPr anchor="b"/>
          <a:lstStyle>
            <a:lvl1pPr>
              <a:defRPr b="1" i="0"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24204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tem and Vers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389888"/>
            <a:ext cx="8229600" cy="891839"/>
          </a:xfrm>
          <a:prstGeom prst="rect">
            <a:avLst/>
          </a:prstGeom>
        </p:spPr>
        <p:txBody>
          <a:bodyPr/>
          <a:lstStyle>
            <a:lvl1pPr marL="514350" indent="-514350">
              <a:buFont typeface="+mj-lt"/>
              <a:buAutoNum type="arabicPeriod"/>
              <a:defRPr sz="3600" b="1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971550" indent="-514350">
              <a:buFont typeface="+mj-lt"/>
              <a:buAutoNum type="arabicPeriod"/>
              <a:defRPr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1371600" indent="-457200">
              <a:buFont typeface="+mj-lt"/>
              <a:buAutoNum type="arabicPeriod"/>
              <a:defRPr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828800" indent="-457200">
              <a:buFont typeface="+mj-lt"/>
              <a:buAutoNum type="arabicPeriod"/>
              <a:defRPr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2286000" indent="-457200">
              <a:buFont typeface="+mj-lt"/>
              <a:buAutoNum type="arabicPeriod"/>
              <a:defRPr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0"/>
            <a:r>
              <a:rPr lang="en-US" dirty="0"/>
              <a:t>Item Title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83695"/>
          </a:xfrm>
          <a:prstGeom prst="rect">
            <a:avLst/>
          </a:prstGeom>
        </p:spPr>
        <p:txBody>
          <a:bodyPr anchor="b"/>
          <a:lstStyle>
            <a:lvl1pPr>
              <a:defRPr b="1" i="0"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054B5E4-ADCD-E14E-BDDF-E98F1B085647}"/>
              </a:ext>
            </a:extLst>
          </p:cNvPr>
          <p:cNvCxnSpPr/>
          <p:nvPr userDrawn="1"/>
        </p:nvCxnSpPr>
        <p:spPr>
          <a:xfrm>
            <a:off x="717847" y="2307364"/>
            <a:ext cx="0" cy="2435552"/>
          </a:xfrm>
          <a:prstGeom prst="line">
            <a:avLst/>
          </a:prstGeom>
          <a:ln w="76200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D42CF86-65DB-CD4F-AE44-F88D20EE0347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128044" y="2307364"/>
            <a:ext cx="7558751" cy="2435552"/>
          </a:xfrm>
          <a:prstGeom prst="rect">
            <a:avLst/>
          </a:prstGeom>
        </p:spPr>
        <p:txBody>
          <a:bodyPr/>
          <a:lstStyle>
            <a:lvl1pPr marL="0" indent="0">
              <a:buFont typeface="+mj-lt"/>
              <a:buNone/>
              <a:defRPr sz="24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971550" indent="-514350">
              <a:buFont typeface="+mj-lt"/>
              <a:buAutoNum type="arabicPeriod"/>
              <a:defRPr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1371600" indent="-457200">
              <a:buFont typeface="+mj-lt"/>
              <a:buAutoNum type="arabicPeriod"/>
              <a:defRPr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828800" indent="-457200">
              <a:buFont typeface="+mj-lt"/>
              <a:buAutoNum type="arabicPeriod"/>
              <a:defRPr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2286000" indent="-457200">
              <a:buFont typeface="+mj-lt"/>
              <a:buAutoNum type="arabicPeriod"/>
              <a:defRPr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384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enter Single Lin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80160" y="0"/>
            <a:ext cx="7205472" cy="51435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5400" b="1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en-US" dirty="0"/>
              <a:t>This is a single statement slide</a:t>
            </a:r>
          </a:p>
        </p:txBody>
      </p:sp>
    </p:spTree>
    <p:extLst>
      <p:ext uri="{BB962C8B-B14F-4D97-AF65-F5344CB8AC3E}">
        <p14:creationId xmlns:p14="http://schemas.microsoft.com/office/powerpoint/2010/main" val="3378329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rgbClr val="0870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89888"/>
            <a:ext cx="8229600" cy="3440032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>
              <a:defRPr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defRPr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defRPr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>
              <a:defRPr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363608"/>
            <a:ext cx="8229600" cy="783695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B15A845-1C7E-0E24-F50D-85691544E58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4004" t="90610" r="4004" b="3546"/>
          <a:stretch>
            <a:fillRect/>
          </a:stretch>
        </p:blipFill>
        <p:spPr>
          <a:xfrm>
            <a:off x="-1" y="0"/>
            <a:ext cx="9144001" cy="121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687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"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2658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o Featu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BEEB29-58B0-3C48-AEE1-EF78B3A4435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28649" y="2059260"/>
            <a:ext cx="7886700" cy="24905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="1" i="0">
                <a:solidFill>
                  <a:schemeClr val="bg2">
                    <a:lumMod val="10000"/>
                  </a:schemeClr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defRPr>
            </a:lvl1pPr>
          </a:lstStyle>
          <a:p>
            <a:pPr lvl="0"/>
            <a:r>
              <a:rPr lang="en-US" dirty="0"/>
              <a:t>Different looking page to bring attention to something or to wake up the audience.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77A2A11-28F6-39C1-CC42-AF3FB921F6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391179"/>
            <a:ext cx="7886700" cy="993775"/>
          </a:xfrm>
          <a:prstGeom prst="rect">
            <a:avLst/>
          </a:prstGeom>
        </p:spPr>
        <p:txBody>
          <a:bodyPr anchor="b"/>
          <a:lstStyle>
            <a:lvl1pPr algn="ctr">
              <a:defRPr b="1" i="0">
                <a:solidFill>
                  <a:srgbClr val="0870A9"/>
                </a:solidFill>
                <a:latin typeface="D-DIN CONDENSED" panose="020B0504030202030204" pitchFamily="34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04499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3812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7" r:id="rId4"/>
    <p:sldLayoutId id="2147483656" r:id="rId5"/>
    <p:sldLayoutId id="2147483654" r:id="rId6"/>
    <p:sldLayoutId id="2147483659" r:id="rId7"/>
    <p:sldLayoutId id="2147483655" r:id="rId8"/>
    <p:sldLayoutId id="2147483658" r:id="rId9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bg1"/>
          </a:solidFill>
          <a:latin typeface="Lato Regular"/>
          <a:ea typeface="+mj-ea"/>
          <a:cs typeface="Lato Regular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rgbClr val="FFFFFF"/>
          </a:solidFill>
          <a:latin typeface="Lato Regular"/>
          <a:ea typeface="+mn-ea"/>
          <a:cs typeface="Lato Regular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rgbClr val="FFFFFF"/>
          </a:solidFill>
          <a:latin typeface="Lato Regular"/>
          <a:ea typeface="+mn-ea"/>
          <a:cs typeface="Lato Regular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FFFFFF"/>
          </a:solidFill>
          <a:latin typeface="Lato Regular"/>
          <a:ea typeface="+mn-ea"/>
          <a:cs typeface="Lato Regular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FFFFFF"/>
          </a:solidFill>
          <a:latin typeface="Lato Regular"/>
          <a:ea typeface="+mn-ea"/>
          <a:cs typeface="Lato Regular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FFFFFF"/>
          </a:solidFill>
          <a:latin typeface="Lato Regular"/>
          <a:ea typeface="+mn-ea"/>
          <a:cs typeface="Lato Regular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2D691D4F-2FE7-FF13-2E45-D2D569F090D5}"/>
              </a:ext>
            </a:extLst>
          </p:cNvPr>
          <p:cNvSpPr txBox="1"/>
          <p:nvPr/>
        </p:nvSpPr>
        <p:spPr>
          <a:xfrm>
            <a:off x="491477" y="4205244"/>
            <a:ext cx="77306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DIN Condensed" pitchFamily="2" charset="0"/>
              </a:rPr>
              <a:t>MIKE MAZZALONGO     /     HEBREWS 10:17-18</a:t>
            </a:r>
            <a:endParaRPr lang="en-US" sz="3200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ADC4AB0B-6031-307D-AC8D-5B32DE2FFD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9353" y="899852"/>
            <a:ext cx="7466019" cy="3035065"/>
          </a:xfrm>
        </p:spPr>
        <p:txBody>
          <a:bodyPr/>
          <a:lstStyle/>
          <a:p>
            <a:r>
              <a:rPr lang="en-US" sz="6000" dirty="0"/>
              <a:t>Serving at the Altar of Self-Sacrifice</a:t>
            </a:r>
            <a:endParaRPr lang="en-US" sz="6000" b="0" i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56736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EF2118A-DA7B-C22A-308F-65FBFB0B03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“Then he says, ‘I will never again remember their sins and lawless deeds.’</a:t>
            </a:r>
          </a:p>
          <a:p>
            <a:r>
              <a:rPr lang="en-US" sz="3200" dirty="0"/>
              <a:t>And when sins have been forgiven, there is no need to offer any more sacrifices.”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BE3D73-1505-1AF4-0862-ED6A05A9A28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- Hebrews 10:17-18 </a:t>
            </a:r>
            <a:r>
              <a:rPr lang="en-US" sz="2000" dirty="0"/>
              <a:t>(NLT)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7401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E3EAF-E428-982D-ABE9-038387B49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59" y="0"/>
            <a:ext cx="7526561" cy="5143500"/>
          </a:xfrm>
        </p:spPr>
        <p:txBody>
          <a:bodyPr>
            <a:normAutofit/>
          </a:bodyPr>
          <a:lstStyle/>
          <a:p>
            <a:r>
              <a:rPr lang="en-US" sz="4800" b="0" dirty="0"/>
              <a:t>A person may be forgiven, but he doesn’t </a:t>
            </a:r>
            <a:r>
              <a:rPr lang="en-US" sz="4800" u="sng" dirty="0"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feel free</a:t>
            </a:r>
            <a:r>
              <a:rPr lang="en-US" sz="4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770919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60943-6547-D0F1-5F77-A4AC327CF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384" y="0"/>
            <a:ext cx="6784248" cy="5143500"/>
          </a:xfrm>
        </p:spPr>
        <p:txBody>
          <a:bodyPr/>
          <a:lstStyle/>
          <a:p>
            <a:r>
              <a:rPr lang="en-US" sz="4400" b="0" dirty="0">
                <a:latin typeface="D-DIN" panose="020B0504030202030204" pitchFamily="34" charset="77"/>
              </a:rPr>
              <a:t>1.</a:t>
            </a:r>
            <a:br>
              <a:rPr lang="en-US" sz="4400" b="0" dirty="0">
                <a:latin typeface="D-DIN" panose="020B0504030202030204" pitchFamily="34" charset="77"/>
              </a:rPr>
            </a:br>
            <a:br>
              <a:rPr lang="en-US" dirty="0"/>
            </a:br>
            <a:r>
              <a:rPr lang="en-US" dirty="0"/>
              <a:t>The problem of sin </a:t>
            </a:r>
            <a:br>
              <a:rPr lang="en-US" dirty="0"/>
            </a:br>
            <a:r>
              <a:rPr lang="en-US" dirty="0"/>
              <a:t>had to be settled.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F0F5D9D-0521-A254-C061-F2C12489CC1C}"/>
              </a:ext>
            </a:extLst>
          </p:cNvPr>
          <p:cNvCxnSpPr/>
          <p:nvPr/>
        </p:nvCxnSpPr>
        <p:spPr>
          <a:xfrm>
            <a:off x="1701384" y="1866275"/>
            <a:ext cx="1199213" cy="0"/>
          </a:xfrm>
          <a:prstGeom prst="line">
            <a:avLst/>
          </a:prstGeom>
          <a:ln w="76200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34967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3838441-82F0-66A2-61E0-F157C58CAB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30000" dirty="0"/>
              <a:t>3</a:t>
            </a:r>
            <a:r>
              <a:rPr lang="en-US" dirty="0"/>
              <a:t> But instead, those sacrifices actually reminded them of their sins year after year. </a:t>
            </a:r>
            <a:r>
              <a:rPr lang="en-US" baseline="30000" dirty="0"/>
              <a:t>4</a:t>
            </a:r>
            <a:r>
              <a:rPr lang="en-US" dirty="0"/>
              <a:t> For it is not possible for the blood of bulls and goats to take away sins.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F6BA3D-9E23-2986-71BE-30C1A11C976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- Hebrews 10:3-4 </a:t>
            </a:r>
            <a:r>
              <a:rPr lang="en-US" sz="2000" dirty="0"/>
              <a:t>(NLT)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6836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71776A-2BE3-7F4D-9165-ED85165FF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B00EC35-D84B-EE4E-0CAA-2EEDB76DDD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God’s will was for us to be made holy by the sacrifice of the body of Jesus Christ, once for all time.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575352-7AA4-243A-1F69-DB5843A8B1D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- Hebrews 10:10 </a:t>
            </a:r>
            <a:r>
              <a:rPr lang="en-US" sz="2000" dirty="0"/>
              <a:t>(NLT)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807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224DB8-BB10-02FA-4EBB-E909DB7BE1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22D94E9-2DBD-4966-56B3-6A048FBC11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by that one offering he forever made perfect those who are being made holy.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BC28D0-76BD-7B50-765E-F64DD21D8C9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- Hebrews 10:14 </a:t>
            </a:r>
            <a:r>
              <a:rPr lang="en-US" sz="2000" dirty="0"/>
              <a:t>(NLT)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55330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305B9-9CB4-DA1B-ED27-59CDF4F4D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8858" y="0"/>
            <a:ext cx="6947942" cy="5143500"/>
          </a:xfrm>
        </p:spPr>
        <p:txBody>
          <a:bodyPr>
            <a:normAutofit/>
          </a:bodyPr>
          <a:lstStyle/>
          <a:p>
            <a:r>
              <a:rPr lang="en-US" sz="4000" b="0" dirty="0"/>
              <a:t>The sacrifice of Christ does not need to be supplemented by another sacrifice,</a:t>
            </a:r>
            <a:r>
              <a:rPr lang="en-US" sz="4000" dirty="0"/>
              <a:t> </a:t>
            </a:r>
            <a:br>
              <a:rPr lang="en-US" sz="4000" dirty="0"/>
            </a:br>
            <a:r>
              <a:rPr lang="en-US" sz="4000" dirty="0"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including ours.</a:t>
            </a:r>
          </a:p>
        </p:txBody>
      </p:sp>
    </p:spTree>
    <p:extLst>
      <p:ext uri="{BB962C8B-B14F-4D97-AF65-F5344CB8AC3E}">
        <p14:creationId xmlns:p14="http://schemas.microsoft.com/office/powerpoint/2010/main" val="14696808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20B80A-F8DB-C4FA-1D18-F696152D2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62DDB-0939-0198-CC78-1E8205924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384" y="154004"/>
            <a:ext cx="6784248" cy="2885607"/>
          </a:xfrm>
        </p:spPr>
        <p:txBody>
          <a:bodyPr>
            <a:normAutofit/>
          </a:bodyPr>
          <a:lstStyle/>
          <a:p>
            <a:r>
              <a:rPr lang="en-US" sz="4400" b="0" dirty="0">
                <a:latin typeface="D-DIN" panose="020B0504030202030204" pitchFamily="34" charset="77"/>
              </a:rPr>
              <a:t>2.</a:t>
            </a:r>
            <a:br>
              <a:rPr lang="en-US" sz="4400" b="0" dirty="0">
                <a:latin typeface="D-DIN" panose="020B0504030202030204" pitchFamily="34" charset="77"/>
              </a:rPr>
            </a:br>
            <a:br>
              <a:rPr lang="en-US" sz="3200" dirty="0"/>
            </a:br>
            <a:r>
              <a:rPr lang="en-US" sz="4400" dirty="0"/>
              <a:t>The first promise: </a:t>
            </a:r>
            <a:br>
              <a:rPr lang="en-US" sz="4400" dirty="0"/>
            </a:br>
            <a:r>
              <a:rPr lang="en-US" sz="4400" dirty="0"/>
              <a:t>God will not remember.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E8C2560-EE3C-DD8E-130D-0C7E15E5DCBF}"/>
              </a:ext>
            </a:extLst>
          </p:cNvPr>
          <p:cNvCxnSpPr/>
          <p:nvPr/>
        </p:nvCxnSpPr>
        <p:spPr>
          <a:xfrm>
            <a:off x="1701384" y="1248286"/>
            <a:ext cx="1199213" cy="0"/>
          </a:xfrm>
          <a:prstGeom prst="line">
            <a:avLst/>
          </a:prstGeom>
          <a:ln w="76200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621677D-248B-9677-AFFC-BEC9936CFC39}"/>
              </a:ext>
            </a:extLst>
          </p:cNvPr>
          <p:cNvCxnSpPr>
            <a:cxnSpLocks/>
          </p:cNvCxnSpPr>
          <p:nvPr/>
        </p:nvCxnSpPr>
        <p:spPr>
          <a:xfrm>
            <a:off x="1878399" y="3217897"/>
            <a:ext cx="0" cy="1545129"/>
          </a:xfrm>
          <a:prstGeom prst="line">
            <a:avLst/>
          </a:prstGeom>
          <a:ln w="76200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675C8EE-48CA-1882-36F4-FFA10031BC51}"/>
              </a:ext>
            </a:extLst>
          </p:cNvPr>
          <p:cNvSpPr txBox="1"/>
          <p:nvPr/>
        </p:nvSpPr>
        <p:spPr>
          <a:xfrm>
            <a:off x="2219745" y="3217897"/>
            <a:ext cx="626588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“I will never again remember</a:t>
            </a:r>
            <a:br>
              <a:rPr lang="en-US" sz="3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sz="3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their sins and lawless deeds.”</a:t>
            </a:r>
            <a:br>
              <a:rPr lang="en-US" sz="3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sz="28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- Hebrews 10:17 </a:t>
            </a:r>
            <a:r>
              <a:rPr lang="en-US" sz="20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(NLT)</a:t>
            </a:r>
            <a:endParaRPr lang="en-US" sz="28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0472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C3D8CC-3144-1624-DB99-290093289F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E37B4-30CA-609B-424D-8D3D8980C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4382" y="0"/>
            <a:ext cx="6784248" cy="2256020"/>
          </a:xfrm>
        </p:spPr>
        <p:txBody>
          <a:bodyPr>
            <a:normAutofit/>
          </a:bodyPr>
          <a:lstStyle/>
          <a:p>
            <a:r>
              <a:rPr lang="en-US" sz="4400" b="0" dirty="0">
                <a:latin typeface="D-DIN" panose="020B0504030202030204" pitchFamily="34" charset="77"/>
              </a:rPr>
              <a:t>3.</a:t>
            </a:r>
            <a:br>
              <a:rPr lang="en-US" sz="4400" b="0" dirty="0">
                <a:latin typeface="D-DIN" panose="020B0504030202030204" pitchFamily="34" charset="77"/>
              </a:rPr>
            </a:br>
            <a:br>
              <a:rPr lang="en-US" sz="3200" dirty="0"/>
            </a:br>
            <a:r>
              <a:rPr lang="en-US" sz="4800" dirty="0"/>
              <a:t>Satan remembers too.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936FEEB-F3E2-A20D-0F80-23C8F2FC0770}"/>
              </a:ext>
            </a:extLst>
          </p:cNvPr>
          <p:cNvCxnSpPr/>
          <p:nvPr/>
        </p:nvCxnSpPr>
        <p:spPr>
          <a:xfrm>
            <a:off x="1701384" y="1075031"/>
            <a:ext cx="1199213" cy="0"/>
          </a:xfrm>
          <a:prstGeom prst="line">
            <a:avLst/>
          </a:prstGeom>
          <a:ln w="76200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2EA9396-2C47-5CBC-F475-C939D33A4E28}"/>
              </a:ext>
            </a:extLst>
          </p:cNvPr>
          <p:cNvCxnSpPr>
            <a:cxnSpLocks/>
          </p:cNvCxnSpPr>
          <p:nvPr/>
        </p:nvCxnSpPr>
        <p:spPr>
          <a:xfrm>
            <a:off x="1624382" y="2256020"/>
            <a:ext cx="0" cy="2570975"/>
          </a:xfrm>
          <a:prstGeom prst="line">
            <a:avLst/>
          </a:prstGeom>
          <a:ln w="76200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21E42466-BBF5-4F59-0447-01E02059815C}"/>
              </a:ext>
            </a:extLst>
          </p:cNvPr>
          <p:cNvSpPr txBox="1"/>
          <p:nvPr/>
        </p:nvSpPr>
        <p:spPr>
          <a:xfrm>
            <a:off x="2028882" y="2756677"/>
            <a:ext cx="6927741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the one who accuses them before our God day and night.</a:t>
            </a:r>
            <a:br>
              <a:rPr lang="en-US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- Revelation 12:10b </a:t>
            </a:r>
            <a:r>
              <a:rPr lang="en-US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(NLT)</a:t>
            </a:r>
            <a:endParaRPr lang="en-US" sz="24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4144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EFACDDC-F982-1E87-4B5C-281DE498C9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347619"/>
            <a:ext cx="7303957" cy="3693156"/>
          </a:xfrm>
        </p:spPr>
        <p:txBody>
          <a:bodyPr>
            <a:normAutofit/>
          </a:bodyPr>
          <a:lstStyle/>
          <a:p>
            <a:r>
              <a:rPr lang="en-US" sz="4000" dirty="0"/>
              <a:t>So now there is no condemnation for those who belong to Christ Jesus.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93C9C2-A814-D209-7318-3A62E90082F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- Romans 8:1 </a:t>
            </a:r>
            <a:r>
              <a:rPr lang="en-US" sz="2000" dirty="0"/>
              <a:t>(NLT)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19844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CEB479-F240-065F-F19E-D0B09F55D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06AC1-9BD8-6ECD-2F98-481F2D56E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3889" y="305909"/>
            <a:ext cx="6784248" cy="2256020"/>
          </a:xfrm>
        </p:spPr>
        <p:txBody>
          <a:bodyPr>
            <a:noAutofit/>
          </a:bodyPr>
          <a:lstStyle/>
          <a:p>
            <a:r>
              <a:rPr lang="en-US" sz="3600" b="0" dirty="0">
                <a:latin typeface="D-DIN" panose="020B0504030202030204" pitchFamily="34" charset="77"/>
              </a:rPr>
              <a:t>4.</a:t>
            </a:r>
            <a:br>
              <a:rPr lang="en-US" sz="3600" b="0" dirty="0">
                <a:latin typeface="D-DIN" panose="020B0504030202030204" pitchFamily="34" charset="77"/>
              </a:rPr>
            </a:br>
            <a:br>
              <a:rPr lang="en-US" sz="2800" dirty="0"/>
            </a:br>
            <a:r>
              <a:rPr lang="en-US" sz="4400" dirty="0"/>
              <a:t>The second promise: </a:t>
            </a:r>
            <a:br>
              <a:rPr lang="en-US" sz="4400" dirty="0"/>
            </a:br>
            <a:r>
              <a:rPr lang="en-US" sz="4400" dirty="0"/>
              <a:t>No more sacrifice</a:t>
            </a:r>
            <a:endParaRPr lang="en-US" sz="4800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E3794E1-B905-CE86-B8F8-6334B1FC5B58}"/>
              </a:ext>
            </a:extLst>
          </p:cNvPr>
          <p:cNvCxnSpPr/>
          <p:nvPr/>
        </p:nvCxnSpPr>
        <p:spPr>
          <a:xfrm>
            <a:off x="1693889" y="1005238"/>
            <a:ext cx="1199213" cy="0"/>
          </a:xfrm>
          <a:prstGeom prst="line">
            <a:avLst/>
          </a:prstGeom>
          <a:ln w="76200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2EF989D-2E22-5D7B-8637-F4BC10C52338}"/>
              </a:ext>
            </a:extLst>
          </p:cNvPr>
          <p:cNvCxnSpPr>
            <a:cxnSpLocks/>
          </p:cNvCxnSpPr>
          <p:nvPr/>
        </p:nvCxnSpPr>
        <p:spPr>
          <a:xfrm>
            <a:off x="1829168" y="2724460"/>
            <a:ext cx="0" cy="2113131"/>
          </a:xfrm>
          <a:prstGeom prst="line">
            <a:avLst/>
          </a:prstGeom>
          <a:ln w="76200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3E25FD0-DA3E-EC85-E0E7-26B9168855A0}"/>
              </a:ext>
            </a:extLst>
          </p:cNvPr>
          <p:cNvSpPr txBox="1"/>
          <p:nvPr/>
        </p:nvSpPr>
        <p:spPr>
          <a:xfrm>
            <a:off x="2149150" y="2860608"/>
            <a:ext cx="632898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And when sins have been forgiven, there is no need to offer any more sacrifices.</a:t>
            </a:r>
            <a:br>
              <a:rPr lang="en-US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- Hebrews 10:18 </a:t>
            </a:r>
            <a:r>
              <a:rPr lang="en-US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(NLT)</a:t>
            </a:r>
            <a:endParaRPr lang="en-US" sz="24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32951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DECB6-81AA-35B1-A2A3-79A38109F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59" y="0"/>
            <a:ext cx="7316699" cy="5143500"/>
          </a:xfrm>
        </p:spPr>
        <p:txBody>
          <a:bodyPr>
            <a:normAutofit/>
          </a:bodyPr>
          <a:lstStyle/>
          <a:p>
            <a:r>
              <a:rPr lang="en-US" sz="4800" dirty="0"/>
              <a:t>He has created another sacrificial system and at the center of that system is himself.</a:t>
            </a:r>
          </a:p>
        </p:txBody>
      </p:sp>
    </p:spTree>
    <p:extLst>
      <p:ext uri="{BB962C8B-B14F-4D97-AF65-F5344CB8AC3E}">
        <p14:creationId xmlns:p14="http://schemas.microsoft.com/office/powerpoint/2010/main" val="29416573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0B1A2D-BF7D-8BA8-0C01-FB1F010380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9ECE8-1F2E-D767-96B7-1E5F148D4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2509" y="-134754"/>
            <a:ext cx="7052872" cy="5143500"/>
          </a:xfrm>
        </p:spPr>
        <p:txBody>
          <a:bodyPr/>
          <a:lstStyle/>
          <a:p>
            <a:r>
              <a:rPr lang="en-US" sz="4400" b="0" dirty="0">
                <a:latin typeface="D-DIN" panose="020B0504030202030204" pitchFamily="34" charset="77"/>
              </a:rPr>
              <a:t>5.</a:t>
            </a:r>
            <a:br>
              <a:rPr lang="en-US" sz="4400" b="0" dirty="0">
                <a:latin typeface="D-DIN" panose="020B0504030202030204" pitchFamily="34" charset="77"/>
              </a:rPr>
            </a:br>
            <a:br>
              <a:rPr lang="en-US" dirty="0"/>
            </a:br>
            <a:r>
              <a:rPr lang="en-US" dirty="0"/>
              <a:t>I still owe something.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2343B14-D459-5289-6388-A475B1D8700B}"/>
              </a:ext>
            </a:extLst>
          </p:cNvPr>
          <p:cNvCxnSpPr/>
          <p:nvPr/>
        </p:nvCxnSpPr>
        <p:spPr>
          <a:xfrm>
            <a:off x="1672509" y="2241186"/>
            <a:ext cx="1199213" cy="0"/>
          </a:xfrm>
          <a:prstGeom prst="line">
            <a:avLst/>
          </a:prstGeom>
          <a:ln w="76200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42729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316C1-AAF3-9836-79FE-A2ACEF0EB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7557" y="741389"/>
            <a:ext cx="7205472" cy="1169233"/>
          </a:xfrm>
        </p:spPr>
        <p:txBody>
          <a:bodyPr/>
          <a:lstStyle/>
          <a:p>
            <a:r>
              <a:rPr lang="en-US" dirty="0"/>
              <a:t>Christian maturity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8E48357-91B8-213E-AD65-E8BD92D427E0}"/>
              </a:ext>
            </a:extLst>
          </p:cNvPr>
          <p:cNvSpPr txBox="1">
            <a:spLocks/>
          </p:cNvSpPr>
          <p:nvPr/>
        </p:nvSpPr>
        <p:spPr>
          <a:xfrm>
            <a:off x="1437557" y="3247868"/>
            <a:ext cx="7205472" cy="116923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b="1" i="0" kern="120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en-US" dirty="0"/>
              <a:t>Unnecessary sacrifice?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0F48B59-01C7-1723-80AF-E11198DB96A7}"/>
              </a:ext>
            </a:extLst>
          </p:cNvPr>
          <p:cNvSpPr txBox="1">
            <a:spLocks/>
          </p:cNvSpPr>
          <p:nvPr/>
        </p:nvSpPr>
        <p:spPr>
          <a:xfrm>
            <a:off x="1792324" y="1910622"/>
            <a:ext cx="2644764" cy="116923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b="1" i="0" kern="120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en-US" sz="6600" dirty="0">
                <a:latin typeface="D-DIN Condensed" panose="020B0504030202030204" pitchFamily="34" charset="77"/>
              </a:rPr>
              <a:t>OR</a:t>
            </a:r>
          </a:p>
        </p:txBody>
      </p:sp>
    </p:spTree>
    <p:extLst>
      <p:ext uri="{BB962C8B-B14F-4D97-AF65-F5344CB8AC3E}">
        <p14:creationId xmlns:p14="http://schemas.microsoft.com/office/powerpoint/2010/main" val="15820655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C3616D-C3A5-6ACD-BFFD-E6C63AC1B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A9251-B77E-D5A6-751D-C7D362BFB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3948" y="-52466"/>
            <a:ext cx="7052872" cy="5143500"/>
          </a:xfrm>
        </p:spPr>
        <p:txBody>
          <a:bodyPr/>
          <a:lstStyle/>
          <a:p>
            <a:r>
              <a:rPr lang="en-US" sz="4400" b="0" dirty="0">
                <a:latin typeface="D-DIN" panose="020B0504030202030204" pitchFamily="34" charset="77"/>
              </a:rPr>
              <a:t>6.</a:t>
            </a:r>
            <a:br>
              <a:rPr lang="en-US" sz="4400" b="0" dirty="0">
                <a:latin typeface="D-DIN" panose="020B0504030202030204" pitchFamily="34" charset="77"/>
              </a:rPr>
            </a:br>
            <a:br>
              <a:rPr lang="en-US" dirty="0"/>
            </a:br>
            <a:r>
              <a:rPr lang="en-US" dirty="0"/>
              <a:t>Why self-punishment can feel spiritual.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BBD54A2-B2A3-3DF8-F8D0-7D5BB051C1D4}"/>
              </a:ext>
            </a:extLst>
          </p:cNvPr>
          <p:cNvCxnSpPr/>
          <p:nvPr/>
        </p:nvCxnSpPr>
        <p:spPr>
          <a:xfrm>
            <a:off x="1603948" y="2001186"/>
            <a:ext cx="1199213" cy="0"/>
          </a:xfrm>
          <a:prstGeom prst="line">
            <a:avLst/>
          </a:prstGeom>
          <a:ln w="76200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98168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B4036-E559-5893-5C9B-E20ADE37C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3830" y="0"/>
            <a:ext cx="6701802" cy="5143500"/>
          </a:xfrm>
        </p:spPr>
        <p:txBody>
          <a:bodyPr/>
          <a:lstStyle/>
          <a:p>
            <a:r>
              <a:rPr lang="en-US" dirty="0"/>
              <a:t>Self-punishment = </a:t>
            </a:r>
            <a:br>
              <a:rPr lang="en-US" dirty="0"/>
            </a:br>
            <a:r>
              <a:rPr lang="en-US" sz="7200" dirty="0"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Lack of Faith</a:t>
            </a:r>
            <a:endParaRPr lang="en-US" dirty="0"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23890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23428-D141-0975-E206-90DE0F79AD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60D3F-8AFE-89AA-410F-C5C531507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3948" y="-52466"/>
            <a:ext cx="7052872" cy="5143500"/>
          </a:xfrm>
        </p:spPr>
        <p:txBody>
          <a:bodyPr/>
          <a:lstStyle/>
          <a:p>
            <a:r>
              <a:rPr lang="en-US" sz="4400" b="0" dirty="0">
                <a:latin typeface="D-DIN" panose="020B0504030202030204" pitchFamily="34" charset="77"/>
              </a:rPr>
              <a:t>7.</a:t>
            </a:r>
            <a:br>
              <a:rPr lang="en-US" sz="4400" b="0" dirty="0">
                <a:latin typeface="D-DIN" panose="020B0504030202030204" pitchFamily="34" charset="77"/>
              </a:rPr>
            </a:br>
            <a:br>
              <a:rPr lang="en-US" dirty="0"/>
            </a:br>
            <a:r>
              <a:rPr lang="en-US" dirty="0"/>
              <a:t>Stop trying to help Jesus pay the bill.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471856A-6273-31E2-6291-A4E5C0AD8784}"/>
              </a:ext>
            </a:extLst>
          </p:cNvPr>
          <p:cNvCxnSpPr/>
          <p:nvPr/>
        </p:nvCxnSpPr>
        <p:spPr>
          <a:xfrm>
            <a:off x="1603948" y="2001186"/>
            <a:ext cx="1199213" cy="0"/>
          </a:xfrm>
          <a:prstGeom prst="line">
            <a:avLst/>
          </a:prstGeom>
          <a:ln w="76200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45578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0C399-2841-92AE-B9D0-B05BA70F9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8918" y="0"/>
            <a:ext cx="6836714" cy="5143500"/>
          </a:xfrm>
        </p:spPr>
        <p:txBody>
          <a:bodyPr>
            <a:normAutofit/>
          </a:bodyPr>
          <a:lstStyle/>
          <a:p>
            <a:r>
              <a:rPr lang="en-US" sz="4400" b="0" dirty="0"/>
              <a:t>Christianity is not an attempt to finish Christ’s work. It is a response to Christ’s </a:t>
            </a:r>
            <a:r>
              <a:rPr lang="en-US" sz="4400" u="sng" dirty="0"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finished work.</a:t>
            </a:r>
          </a:p>
        </p:txBody>
      </p:sp>
    </p:spTree>
    <p:extLst>
      <p:ext uri="{BB962C8B-B14F-4D97-AF65-F5344CB8AC3E}">
        <p14:creationId xmlns:p14="http://schemas.microsoft.com/office/powerpoint/2010/main" val="29834748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0B1A6A-EF03-FC43-22A2-44949D0635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9179B4-7E1D-45B8-BB75-D769E39FF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3948" y="-52466"/>
            <a:ext cx="7052872" cy="5143500"/>
          </a:xfrm>
        </p:spPr>
        <p:txBody>
          <a:bodyPr/>
          <a:lstStyle/>
          <a:p>
            <a:r>
              <a:rPr lang="en-US" sz="4400" b="0" dirty="0">
                <a:latin typeface="D-DIN" panose="020B0504030202030204" pitchFamily="34" charset="77"/>
              </a:rPr>
              <a:t>8.</a:t>
            </a:r>
            <a:br>
              <a:rPr lang="en-US" sz="4400" b="0" dirty="0">
                <a:latin typeface="D-DIN" panose="020B0504030202030204" pitchFamily="34" charset="77"/>
              </a:rPr>
            </a:br>
            <a:br>
              <a:rPr lang="en-US" dirty="0"/>
            </a:br>
            <a:r>
              <a:rPr lang="en-US" sz="4800" dirty="0"/>
              <a:t>Serving from gratitude instead of guilt.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D7A10D6-48F7-E24D-199E-55C02BB62E97}"/>
              </a:ext>
            </a:extLst>
          </p:cNvPr>
          <p:cNvCxnSpPr/>
          <p:nvPr/>
        </p:nvCxnSpPr>
        <p:spPr>
          <a:xfrm>
            <a:off x="1603948" y="2001186"/>
            <a:ext cx="1199213" cy="0"/>
          </a:xfrm>
          <a:prstGeom prst="line">
            <a:avLst/>
          </a:prstGeom>
          <a:ln w="76200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49769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33B5D4-39FB-27F9-2283-614F5E92A2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8DE2E-35B2-8833-BE4F-2E4EDF097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3948" y="-52466"/>
            <a:ext cx="7052872" cy="5143500"/>
          </a:xfrm>
        </p:spPr>
        <p:txBody>
          <a:bodyPr/>
          <a:lstStyle/>
          <a:p>
            <a:r>
              <a:rPr lang="en-US" sz="4400" b="0" dirty="0">
                <a:latin typeface="D-DIN" panose="020B0504030202030204" pitchFamily="34" charset="77"/>
              </a:rPr>
              <a:t>9.</a:t>
            </a:r>
            <a:br>
              <a:rPr lang="en-US" sz="4400" b="0" dirty="0">
                <a:latin typeface="D-DIN" panose="020B0504030202030204" pitchFamily="34" charset="77"/>
              </a:rPr>
            </a:br>
            <a:br>
              <a:rPr lang="en-US" dirty="0"/>
            </a:br>
            <a:r>
              <a:rPr lang="en-US" sz="4800" dirty="0"/>
              <a:t>Two promises that belong together.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BFC1023-AF6C-36D2-4746-D5A0305B9C9D}"/>
              </a:ext>
            </a:extLst>
          </p:cNvPr>
          <p:cNvCxnSpPr/>
          <p:nvPr/>
        </p:nvCxnSpPr>
        <p:spPr>
          <a:xfrm>
            <a:off x="1603948" y="2001186"/>
            <a:ext cx="1199213" cy="0"/>
          </a:xfrm>
          <a:prstGeom prst="line">
            <a:avLst/>
          </a:prstGeom>
          <a:ln w="76200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09818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D91037B-0016-0BEB-9E9B-AF68637809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161" y="1428830"/>
            <a:ext cx="7262734" cy="3440032"/>
          </a:xfrm>
        </p:spPr>
        <p:txBody>
          <a:bodyPr/>
          <a:lstStyle/>
          <a:p>
            <a:pPr marL="786384" indent="-786384">
              <a:spcAft>
                <a:spcPts val="1800"/>
              </a:spcAft>
              <a:buFont typeface="+mj-lt"/>
              <a:buAutoNum type="alphaUcPeriod"/>
            </a:pPr>
            <a:r>
              <a:rPr lang="en-US" sz="4400" dirty="0"/>
              <a:t>“I will remember their sins no more.”</a:t>
            </a:r>
          </a:p>
          <a:p>
            <a:pPr marL="786384" indent="-786384">
              <a:spcAft>
                <a:spcPts val="1800"/>
              </a:spcAft>
              <a:buFont typeface="+mj-lt"/>
              <a:buAutoNum type="alphaUcPeriod"/>
            </a:pPr>
            <a:r>
              <a:rPr lang="en-US" sz="4400" dirty="0"/>
              <a:t>“No further sacrifice is necessary.”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52CA746-8F84-862B-E228-A787CA969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Promises</a:t>
            </a:r>
          </a:p>
        </p:txBody>
      </p:sp>
    </p:spTree>
    <p:extLst>
      <p:ext uri="{BB962C8B-B14F-4D97-AF65-F5344CB8AC3E}">
        <p14:creationId xmlns:p14="http://schemas.microsoft.com/office/powerpoint/2010/main" val="22458734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2AEF0-B6BA-1A84-8249-C14268377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659" y="0"/>
            <a:ext cx="7205472" cy="5143500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D-DIN Condensed" panose="020B0504030202030204" pitchFamily="34" charset="77"/>
              </a:rPr>
              <a:t>SUMMARY</a:t>
            </a:r>
            <a:br>
              <a:rPr lang="en-US" dirty="0"/>
            </a:br>
            <a:br>
              <a:rPr lang="en-US" sz="4400" dirty="0"/>
            </a:br>
            <a:r>
              <a:rPr lang="en-US" sz="4000" dirty="0"/>
              <a:t>Some Christians are exhausted because they have spent years trying to pay a debt that no longer exists.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843482D-FD72-844B-4344-F08B750B68B9}"/>
              </a:ext>
            </a:extLst>
          </p:cNvPr>
          <p:cNvCxnSpPr/>
          <p:nvPr/>
        </p:nvCxnSpPr>
        <p:spPr>
          <a:xfrm>
            <a:off x="1281659" y="1566472"/>
            <a:ext cx="3402767" cy="0"/>
          </a:xfrm>
          <a:prstGeom prst="line">
            <a:avLst/>
          </a:prstGeom>
          <a:ln w="76200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80173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B034B55-E212-470A-0C1A-2903CA87306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28649" y="2329314"/>
            <a:ext cx="7886700" cy="2220461"/>
          </a:xfrm>
        </p:spPr>
        <p:txBody>
          <a:bodyPr/>
          <a:lstStyle/>
          <a:p>
            <a:r>
              <a:rPr lang="en-US" sz="4800" dirty="0"/>
              <a:t>Let us walk in the freedom that God has given us.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7F10ED9-274C-75C4-BB6C-E79F9347D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INVITATION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A7F58AD-A97B-BDDE-10BE-81985D56FA86}"/>
              </a:ext>
            </a:extLst>
          </p:cNvPr>
          <p:cNvCxnSpPr/>
          <p:nvPr/>
        </p:nvCxnSpPr>
        <p:spPr>
          <a:xfrm>
            <a:off x="2848131" y="1630535"/>
            <a:ext cx="3447737" cy="0"/>
          </a:xfrm>
          <a:prstGeom prst="line">
            <a:avLst/>
          </a:prstGeom>
          <a:ln w="76200">
            <a:solidFill>
              <a:srgbClr val="0870A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97680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ll White">
      <a:dk1>
        <a:srgbClr val="FFFFFF"/>
      </a:dk1>
      <a:lt1>
        <a:srgbClr val="FFFFFF"/>
      </a:lt1>
      <a:dk2>
        <a:srgbClr val="FFFFFF"/>
      </a:dk2>
      <a:lt2>
        <a:srgbClr val="F8F8F8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76200"/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2562</TotalTime>
  <Words>457</Words>
  <Application>Microsoft Macintosh PowerPoint</Application>
  <PresentationFormat>On-screen Show (16:9)</PresentationFormat>
  <Paragraphs>39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4" baseType="lpstr">
      <vt:lpstr>Arial</vt:lpstr>
      <vt:lpstr>Calibri</vt:lpstr>
      <vt:lpstr>D-DIN</vt:lpstr>
      <vt:lpstr>D-DIN CONDENSED</vt:lpstr>
      <vt:lpstr>D-DIN CONDENSED</vt:lpstr>
      <vt:lpstr>DIN Condensed</vt:lpstr>
      <vt:lpstr>Lato</vt:lpstr>
      <vt:lpstr>Lato Black</vt:lpstr>
      <vt:lpstr>Lato Regular</vt:lpstr>
      <vt:lpstr>Office Theme</vt:lpstr>
      <vt:lpstr>Serving at the Altar of Self-Sacrifice</vt:lpstr>
      <vt:lpstr>PowerPoint Presentation</vt:lpstr>
      <vt:lpstr>A person may be forgiven, but he doesn’t feel free.</vt:lpstr>
      <vt:lpstr>1.  The problem of sin  had to be settled.</vt:lpstr>
      <vt:lpstr>PowerPoint Presentation</vt:lpstr>
      <vt:lpstr>PowerPoint Presentation</vt:lpstr>
      <vt:lpstr>PowerPoint Presentation</vt:lpstr>
      <vt:lpstr>The sacrifice of Christ does not need to be supplemented by another sacrifice,  including ours.</vt:lpstr>
      <vt:lpstr>2.  The first promise:  God will not remember.</vt:lpstr>
      <vt:lpstr>3.  Satan remembers too.</vt:lpstr>
      <vt:lpstr>PowerPoint Presentation</vt:lpstr>
      <vt:lpstr>4.  The second promise:  No more sacrifice</vt:lpstr>
      <vt:lpstr>He has created another sacrificial system and at the center of that system is himself.</vt:lpstr>
      <vt:lpstr>5.  I still owe something.</vt:lpstr>
      <vt:lpstr>Christian maturity</vt:lpstr>
      <vt:lpstr>6.  Why self-punishment can feel spiritual.</vt:lpstr>
      <vt:lpstr>Self-punishment =  Lack of Faith</vt:lpstr>
      <vt:lpstr>7.  Stop trying to help Jesus pay the bill.</vt:lpstr>
      <vt:lpstr>Christianity is not an attempt to finish Christ’s work. It is a response to Christ’s finished work.</vt:lpstr>
      <vt:lpstr>8.  Serving from gratitude instead of guilt.</vt:lpstr>
      <vt:lpstr>9.  Two promises that belong together.</vt:lpstr>
      <vt:lpstr>Promises</vt:lpstr>
      <vt:lpstr>SUMMARY  Some Christians are exhausted because they have spent years trying to pay a debt that no longer exists.</vt:lpstr>
      <vt:lpstr>INVITATION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HalBook</dc:creator>
  <cp:lastModifiedBy>Hal Gatewood</cp:lastModifiedBy>
  <cp:revision>761</cp:revision>
  <dcterms:created xsi:type="dcterms:W3CDTF">2014-03-24T02:15:36Z</dcterms:created>
  <dcterms:modified xsi:type="dcterms:W3CDTF">2026-10-12T14:32:58Z</dcterms:modified>
</cp:coreProperties>
</file>